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58" r:id="rId3"/>
    <p:sldId id="257" r:id="rId4"/>
    <p:sldId id="261" r:id="rId5"/>
    <p:sldId id="260" r:id="rId6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F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13" autoAdjust="0"/>
    <p:restoredTop sz="94660"/>
  </p:normalViewPr>
  <p:slideViewPr>
    <p:cSldViewPr snapToGrid="0">
      <p:cViewPr>
        <p:scale>
          <a:sx n="26" d="100"/>
          <a:sy n="26" d="100"/>
        </p:scale>
        <p:origin x="2970" y="103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2F6CC4-7751-449E-A6CB-8B070147B49A}" type="datetimeFigureOut">
              <a:rPr lang="es-MX" smtClean="0"/>
              <a:t>14/06/2017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AE2470-0FDB-4639-920B-6B1FC35C8B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6372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AE2470-0FDB-4639-920B-6B1FC35C8BE1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1495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11C4-E790-413E-8493-D54A614F8F13}" type="datetimeFigureOut">
              <a:rPr lang="es-MX" smtClean="0"/>
              <a:t>14/06/2017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B7A1-903F-425A-908B-4C08C8BB47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0191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11C4-E790-413E-8493-D54A614F8F13}" type="datetimeFigureOut">
              <a:rPr lang="es-MX" smtClean="0"/>
              <a:t>14/06/2017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B7A1-903F-425A-908B-4C08C8BB47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4206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11C4-E790-413E-8493-D54A614F8F13}" type="datetimeFigureOut">
              <a:rPr lang="es-MX" smtClean="0"/>
              <a:t>14/06/2017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B7A1-903F-425A-908B-4C08C8BB47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6011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11C4-E790-413E-8493-D54A614F8F13}" type="datetimeFigureOut">
              <a:rPr lang="es-MX" smtClean="0"/>
              <a:t>14/06/2017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B7A1-903F-425A-908B-4C08C8BB47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8301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11C4-E790-413E-8493-D54A614F8F13}" type="datetimeFigureOut">
              <a:rPr lang="es-MX" smtClean="0"/>
              <a:t>14/06/2017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B7A1-903F-425A-908B-4C08C8BB47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1766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11C4-E790-413E-8493-D54A614F8F13}" type="datetimeFigureOut">
              <a:rPr lang="es-MX" smtClean="0"/>
              <a:t>14/06/2017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B7A1-903F-425A-908B-4C08C8BB47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2043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11C4-E790-413E-8493-D54A614F8F13}" type="datetimeFigureOut">
              <a:rPr lang="es-MX" smtClean="0"/>
              <a:t>14/06/2017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B7A1-903F-425A-908B-4C08C8BB47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8097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11C4-E790-413E-8493-D54A614F8F13}" type="datetimeFigureOut">
              <a:rPr lang="es-MX" smtClean="0"/>
              <a:t>14/06/2017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B7A1-903F-425A-908B-4C08C8BB47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3123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11C4-E790-413E-8493-D54A614F8F13}" type="datetimeFigureOut">
              <a:rPr lang="es-MX" smtClean="0"/>
              <a:t>14/06/2017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B7A1-903F-425A-908B-4C08C8BB47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059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11C4-E790-413E-8493-D54A614F8F13}" type="datetimeFigureOut">
              <a:rPr lang="es-MX" smtClean="0"/>
              <a:t>14/06/2017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B7A1-903F-425A-908B-4C08C8BB47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9442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911C4-E790-413E-8493-D54A614F8F13}" type="datetimeFigureOut">
              <a:rPr lang="es-MX" smtClean="0"/>
              <a:t>14/06/2017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B7A1-903F-425A-908B-4C08C8BB47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351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911C4-E790-413E-8493-D54A614F8F13}" type="datetimeFigureOut">
              <a:rPr lang="es-MX" smtClean="0"/>
              <a:t>14/06/2017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CB7A1-903F-425A-908B-4C08C8BB47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2619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447221" y="2807034"/>
            <a:ext cx="5940000" cy="540003"/>
            <a:chOff x="2500993" y="1487027"/>
            <a:chExt cx="5940000" cy="540000"/>
          </a:xfrm>
        </p:grpSpPr>
        <p:sp>
          <p:nvSpPr>
            <p:cNvPr id="5" name="CuadroTexto 4"/>
            <p:cNvSpPr txBox="1"/>
            <p:nvPr/>
          </p:nvSpPr>
          <p:spPr>
            <a:xfrm>
              <a:off x="4409384" y="1542449"/>
              <a:ext cx="3933156" cy="230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raphik Medium" panose="020B0603030202060203" pitchFamily="34" charset="0"/>
                </a:rPr>
                <a:t>CÓDIGO DEL EXPEDIENTE</a:t>
              </a:r>
            </a:p>
          </p:txBody>
        </p:sp>
        <p:sp>
          <p:nvSpPr>
            <p:cNvPr id="6" name="CuadroTexto 5"/>
            <p:cNvSpPr txBox="1"/>
            <p:nvPr/>
          </p:nvSpPr>
          <p:spPr>
            <a:xfrm>
              <a:off x="4409384" y="1759143"/>
              <a:ext cx="3933156" cy="215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raphik Regular" panose="020B0503030202060203" pitchFamily="34" charset="0"/>
                </a:rPr>
                <a:t>TÍTULO DEL EXPEDIENTE</a:t>
              </a:r>
            </a:p>
          </p:txBody>
        </p:sp>
        <p:grpSp>
          <p:nvGrpSpPr>
            <p:cNvPr id="7" name="Grupo 6"/>
            <p:cNvGrpSpPr/>
            <p:nvPr/>
          </p:nvGrpSpPr>
          <p:grpSpPr>
            <a:xfrm>
              <a:off x="2500993" y="1487027"/>
              <a:ext cx="5940000" cy="540000"/>
              <a:chOff x="2500993" y="1487027"/>
              <a:chExt cx="5940000" cy="540000"/>
            </a:xfrm>
          </p:grpSpPr>
          <p:sp>
            <p:nvSpPr>
              <p:cNvPr id="8" name="Rectángulo 7"/>
              <p:cNvSpPr/>
              <p:nvPr/>
            </p:nvSpPr>
            <p:spPr>
              <a:xfrm>
                <a:off x="2500993" y="1487027"/>
                <a:ext cx="5940000" cy="540000"/>
              </a:xfrm>
              <a:prstGeom prst="rect">
                <a:avLst/>
              </a:prstGeom>
              <a:noFill/>
              <a:ln w="57150">
                <a:solidFill>
                  <a:srgbClr val="001F3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s-MX" sz="1351"/>
              </a:p>
            </p:txBody>
          </p:sp>
          <p:grpSp>
            <p:nvGrpSpPr>
              <p:cNvPr id="9" name="Grupo 8"/>
              <p:cNvGrpSpPr/>
              <p:nvPr/>
            </p:nvGrpSpPr>
            <p:grpSpPr>
              <a:xfrm>
                <a:off x="2621268" y="1512922"/>
                <a:ext cx="1896986" cy="461662"/>
                <a:chOff x="2479754" y="2274922"/>
                <a:chExt cx="1896986" cy="461662"/>
              </a:xfrm>
            </p:grpSpPr>
            <p:pic>
              <p:nvPicPr>
                <p:cNvPr id="10" name="Imagen 9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479754" y="2320466"/>
                  <a:ext cx="438300" cy="374841"/>
                </a:xfrm>
                <a:prstGeom prst="rect">
                  <a:avLst/>
                </a:prstGeom>
              </p:spPr>
            </p:pic>
            <p:sp>
              <p:nvSpPr>
                <p:cNvPr id="11" name="CuadroTexto 10"/>
                <p:cNvSpPr txBox="1"/>
                <p:nvPr/>
              </p:nvSpPr>
              <p:spPr>
                <a:xfrm>
                  <a:off x="2913941" y="2274922"/>
                  <a:ext cx="1462799" cy="46166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MX" sz="800" dirty="0">
                      <a:solidFill>
                        <a:srgbClr val="001F31"/>
                      </a:solidFill>
                      <a:latin typeface="Graphik Medium" panose="020B0603030202060203" pitchFamily="34" charset="0"/>
                    </a:rPr>
                    <a:t>PROGRAMA DE </a:t>
                  </a:r>
                </a:p>
                <a:p>
                  <a:r>
                    <a:rPr lang="es-MX" sz="800" dirty="0">
                      <a:solidFill>
                        <a:srgbClr val="001F31"/>
                      </a:solidFill>
                      <a:latin typeface="Graphik Medium" panose="020B0603030202060203" pitchFamily="34" charset="0"/>
                    </a:rPr>
                    <a:t>CALIDAD INSTITUCIONAL </a:t>
                  </a:r>
                </a:p>
                <a:p>
                  <a:r>
                    <a:rPr lang="es-MX" sz="800" dirty="0">
                      <a:solidFill>
                        <a:srgbClr val="001F31"/>
                      </a:solidFill>
                      <a:latin typeface="Graphik Medium" panose="020B0603030202060203" pitchFamily="34" charset="0"/>
                    </a:rPr>
                    <a:t>Y MEJORA CONTINUA</a:t>
                  </a:r>
                </a:p>
              </p:txBody>
            </p:sp>
          </p:grpSp>
        </p:grpSp>
      </p:grpSp>
      <p:grpSp>
        <p:nvGrpSpPr>
          <p:cNvPr id="12" name="Grupo 11"/>
          <p:cNvGrpSpPr/>
          <p:nvPr/>
        </p:nvGrpSpPr>
        <p:grpSpPr>
          <a:xfrm>
            <a:off x="447221" y="3499514"/>
            <a:ext cx="5940000" cy="540003"/>
            <a:chOff x="2500993" y="1487027"/>
            <a:chExt cx="5940000" cy="540000"/>
          </a:xfrm>
        </p:grpSpPr>
        <p:sp>
          <p:nvSpPr>
            <p:cNvPr id="13" name="CuadroTexto 12"/>
            <p:cNvSpPr txBox="1"/>
            <p:nvPr/>
          </p:nvSpPr>
          <p:spPr>
            <a:xfrm>
              <a:off x="4409384" y="1542449"/>
              <a:ext cx="3933156" cy="230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raphik Medium" panose="020B0603030202060203" pitchFamily="34" charset="0"/>
                </a:rPr>
                <a:t>CÓDIGO DEL EXPEDIENTE</a:t>
              </a:r>
            </a:p>
          </p:txBody>
        </p:sp>
        <p:sp>
          <p:nvSpPr>
            <p:cNvPr id="14" name="CuadroTexto 13"/>
            <p:cNvSpPr txBox="1"/>
            <p:nvPr/>
          </p:nvSpPr>
          <p:spPr>
            <a:xfrm>
              <a:off x="4409384" y="1759143"/>
              <a:ext cx="3933156" cy="215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raphik Regular" panose="020B0503030202060203" pitchFamily="34" charset="0"/>
                </a:rPr>
                <a:t>TÍTULO DEL EXPEDIENTE</a:t>
              </a:r>
            </a:p>
          </p:txBody>
        </p:sp>
        <p:grpSp>
          <p:nvGrpSpPr>
            <p:cNvPr id="15" name="Grupo 14"/>
            <p:cNvGrpSpPr/>
            <p:nvPr/>
          </p:nvGrpSpPr>
          <p:grpSpPr>
            <a:xfrm>
              <a:off x="2500993" y="1487027"/>
              <a:ext cx="5940000" cy="540000"/>
              <a:chOff x="2500993" y="1487027"/>
              <a:chExt cx="5940000" cy="540000"/>
            </a:xfrm>
          </p:grpSpPr>
          <p:sp>
            <p:nvSpPr>
              <p:cNvPr id="16" name="Rectángulo 15"/>
              <p:cNvSpPr/>
              <p:nvPr/>
            </p:nvSpPr>
            <p:spPr>
              <a:xfrm>
                <a:off x="2500993" y="1487027"/>
                <a:ext cx="5940000" cy="540000"/>
              </a:xfrm>
              <a:prstGeom prst="rect">
                <a:avLst/>
              </a:prstGeom>
              <a:noFill/>
              <a:ln w="57150">
                <a:solidFill>
                  <a:srgbClr val="001F3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s-MX" sz="1351"/>
              </a:p>
            </p:txBody>
          </p:sp>
          <p:grpSp>
            <p:nvGrpSpPr>
              <p:cNvPr id="17" name="Grupo 16"/>
              <p:cNvGrpSpPr/>
              <p:nvPr/>
            </p:nvGrpSpPr>
            <p:grpSpPr>
              <a:xfrm>
                <a:off x="2621268" y="1512922"/>
                <a:ext cx="1896986" cy="461662"/>
                <a:chOff x="2479754" y="2274922"/>
                <a:chExt cx="1896986" cy="461662"/>
              </a:xfrm>
            </p:grpSpPr>
            <p:pic>
              <p:nvPicPr>
                <p:cNvPr id="18" name="Imagen 17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479754" y="2320466"/>
                  <a:ext cx="438300" cy="374841"/>
                </a:xfrm>
                <a:prstGeom prst="rect">
                  <a:avLst/>
                </a:prstGeom>
              </p:spPr>
            </p:pic>
            <p:sp>
              <p:nvSpPr>
                <p:cNvPr id="19" name="CuadroTexto 18"/>
                <p:cNvSpPr txBox="1"/>
                <p:nvPr/>
              </p:nvSpPr>
              <p:spPr>
                <a:xfrm>
                  <a:off x="2913941" y="2274922"/>
                  <a:ext cx="1462799" cy="46166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MX" sz="800" dirty="0">
                      <a:solidFill>
                        <a:srgbClr val="001F31"/>
                      </a:solidFill>
                      <a:latin typeface="Graphik Medium" panose="020B0603030202060203" pitchFamily="34" charset="0"/>
                    </a:rPr>
                    <a:t>PROGRAMA DE </a:t>
                  </a:r>
                </a:p>
                <a:p>
                  <a:r>
                    <a:rPr lang="es-MX" sz="800" dirty="0">
                      <a:solidFill>
                        <a:srgbClr val="001F31"/>
                      </a:solidFill>
                      <a:latin typeface="Graphik Medium" panose="020B0603030202060203" pitchFamily="34" charset="0"/>
                    </a:rPr>
                    <a:t>CALIDAD INSTITUCIONAL </a:t>
                  </a:r>
                </a:p>
                <a:p>
                  <a:r>
                    <a:rPr lang="es-MX" sz="800" dirty="0">
                      <a:solidFill>
                        <a:srgbClr val="001F31"/>
                      </a:solidFill>
                      <a:latin typeface="Graphik Medium" panose="020B0603030202060203" pitchFamily="34" charset="0"/>
                    </a:rPr>
                    <a:t>Y MEJORA CONTINUA</a:t>
                  </a:r>
                </a:p>
              </p:txBody>
            </p:sp>
          </p:grpSp>
        </p:grpSp>
      </p:grpSp>
      <p:grpSp>
        <p:nvGrpSpPr>
          <p:cNvPr id="20" name="Grupo 19"/>
          <p:cNvGrpSpPr/>
          <p:nvPr/>
        </p:nvGrpSpPr>
        <p:grpSpPr>
          <a:xfrm>
            <a:off x="447221" y="4191994"/>
            <a:ext cx="5940000" cy="540003"/>
            <a:chOff x="2500993" y="1487027"/>
            <a:chExt cx="5940000" cy="540000"/>
          </a:xfrm>
        </p:grpSpPr>
        <p:sp>
          <p:nvSpPr>
            <p:cNvPr id="21" name="CuadroTexto 20"/>
            <p:cNvSpPr txBox="1"/>
            <p:nvPr/>
          </p:nvSpPr>
          <p:spPr>
            <a:xfrm>
              <a:off x="4409384" y="1542449"/>
              <a:ext cx="3933156" cy="230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raphik Medium" panose="020B0603030202060203" pitchFamily="34" charset="0"/>
                </a:rPr>
                <a:t>CÓDIGO DEL EXPEDIENTE</a:t>
              </a:r>
            </a:p>
          </p:txBody>
        </p:sp>
        <p:sp>
          <p:nvSpPr>
            <p:cNvPr id="22" name="CuadroTexto 21"/>
            <p:cNvSpPr txBox="1"/>
            <p:nvPr/>
          </p:nvSpPr>
          <p:spPr>
            <a:xfrm>
              <a:off x="4409384" y="1759143"/>
              <a:ext cx="3933156" cy="215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raphik Regular" panose="020B0503030202060203" pitchFamily="34" charset="0"/>
                </a:rPr>
                <a:t>TÍTULO DEL EXPEDIENTE</a:t>
              </a:r>
            </a:p>
          </p:txBody>
        </p:sp>
        <p:grpSp>
          <p:nvGrpSpPr>
            <p:cNvPr id="23" name="Grupo 22"/>
            <p:cNvGrpSpPr/>
            <p:nvPr/>
          </p:nvGrpSpPr>
          <p:grpSpPr>
            <a:xfrm>
              <a:off x="2500993" y="1487027"/>
              <a:ext cx="5940000" cy="540000"/>
              <a:chOff x="2500993" y="1487027"/>
              <a:chExt cx="5940000" cy="540000"/>
            </a:xfrm>
          </p:grpSpPr>
          <p:sp>
            <p:nvSpPr>
              <p:cNvPr id="24" name="Rectángulo 23"/>
              <p:cNvSpPr/>
              <p:nvPr/>
            </p:nvSpPr>
            <p:spPr>
              <a:xfrm>
                <a:off x="2500993" y="1487027"/>
                <a:ext cx="5940000" cy="540000"/>
              </a:xfrm>
              <a:prstGeom prst="rect">
                <a:avLst/>
              </a:prstGeom>
              <a:noFill/>
              <a:ln w="57150">
                <a:solidFill>
                  <a:srgbClr val="001F3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s-MX" sz="1351"/>
              </a:p>
            </p:txBody>
          </p:sp>
          <p:grpSp>
            <p:nvGrpSpPr>
              <p:cNvPr id="25" name="Grupo 24"/>
              <p:cNvGrpSpPr/>
              <p:nvPr/>
            </p:nvGrpSpPr>
            <p:grpSpPr>
              <a:xfrm>
                <a:off x="2621268" y="1512922"/>
                <a:ext cx="1896986" cy="461662"/>
                <a:chOff x="2479754" y="2274922"/>
                <a:chExt cx="1896986" cy="461662"/>
              </a:xfrm>
            </p:grpSpPr>
            <p:pic>
              <p:nvPicPr>
                <p:cNvPr id="26" name="Imagen 25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479754" y="2320466"/>
                  <a:ext cx="438300" cy="374841"/>
                </a:xfrm>
                <a:prstGeom prst="rect">
                  <a:avLst/>
                </a:prstGeom>
              </p:spPr>
            </p:pic>
            <p:sp>
              <p:nvSpPr>
                <p:cNvPr id="27" name="CuadroTexto 26"/>
                <p:cNvSpPr txBox="1"/>
                <p:nvPr/>
              </p:nvSpPr>
              <p:spPr>
                <a:xfrm>
                  <a:off x="2913941" y="2274922"/>
                  <a:ext cx="1462799" cy="46166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MX" sz="800" dirty="0">
                      <a:solidFill>
                        <a:srgbClr val="001F31"/>
                      </a:solidFill>
                      <a:latin typeface="Graphik Medium" panose="020B0603030202060203" pitchFamily="34" charset="0"/>
                    </a:rPr>
                    <a:t>PROGRAMA DE </a:t>
                  </a:r>
                </a:p>
                <a:p>
                  <a:r>
                    <a:rPr lang="es-MX" sz="800" dirty="0">
                      <a:solidFill>
                        <a:srgbClr val="001F31"/>
                      </a:solidFill>
                      <a:latin typeface="Graphik Medium" panose="020B0603030202060203" pitchFamily="34" charset="0"/>
                    </a:rPr>
                    <a:t>CALIDAD INSTITUCIONAL </a:t>
                  </a:r>
                </a:p>
                <a:p>
                  <a:r>
                    <a:rPr lang="es-MX" sz="800" dirty="0">
                      <a:solidFill>
                        <a:srgbClr val="001F31"/>
                      </a:solidFill>
                      <a:latin typeface="Graphik Medium" panose="020B0603030202060203" pitchFamily="34" charset="0"/>
                    </a:rPr>
                    <a:t>Y MEJORA CONTINUA</a:t>
                  </a:r>
                </a:p>
              </p:txBody>
            </p:sp>
          </p:grpSp>
        </p:grpSp>
      </p:grpSp>
      <p:grpSp>
        <p:nvGrpSpPr>
          <p:cNvPr id="28" name="Grupo 27"/>
          <p:cNvGrpSpPr/>
          <p:nvPr/>
        </p:nvGrpSpPr>
        <p:grpSpPr>
          <a:xfrm>
            <a:off x="447221" y="4884474"/>
            <a:ext cx="5940000" cy="540003"/>
            <a:chOff x="2500993" y="1487027"/>
            <a:chExt cx="5940000" cy="540000"/>
          </a:xfrm>
        </p:grpSpPr>
        <p:sp>
          <p:nvSpPr>
            <p:cNvPr id="29" name="CuadroTexto 28"/>
            <p:cNvSpPr txBox="1"/>
            <p:nvPr/>
          </p:nvSpPr>
          <p:spPr>
            <a:xfrm>
              <a:off x="4409384" y="1542449"/>
              <a:ext cx="3933156" cy="230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raphik Medium" panose="020B0603030202060203" pitchFamily="34" charset="0"/>
                </a:rPr>
                <a:t>CÓDIGO DEL EXPEDIENTE</a:t>
              </a:r>
            </a:p>
          </p:txBody>
        </p:sp>
        <p:sp>
          <p:nvSpPr>
            <p:cNvPr id="30" name="CuadroTexto 29"/>
            <p:cNvSpPr txBox="1"/>
            <p:nvPr/>
          </p:nvSpPr>
          <p:spPr>
            <a:xfrm>
              <a:off x="4409384" y="1759143"/>
              <a:ext cx="3933156" cy="215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raphik Regular" panose="020B0503030202060203" pitchFamily="34" charset="0"/>
                </a:rPr>
                <a:t>TÍTULO DEL EXPEDIENTE</a:t>
              </a:r>
            </a:p>
          </p:txBody>
        </p:sp>
        <p:grpSp>
          <p:nvGrpSpPr>
            <p:cNvPr id="31" name="Grupo 30"/>
            <p:cNvGrpSpPr/>
            <p:nvPr/>
          </p:nvGrpSpPr>
          <p:grpSpPr>
            <a:xfrm>
              <a:off x="2500993" y="1487027"/>
              <a:ext cx="5940000" cy="540000"/>
              <a:chOff x="2500993" y="1487027"/>
              <a:chExt cx="5940000" cy="540000"/>
            </a:xfrm>
          </p:grpSpPr>
          <p:sp>
            <p:nvSpPr>
              <p:cNvPr id="32" name="Rectángulo 31"/>
              <p:cNvSpPr/>
              <p:nvPr/>
            </p:nvSpPr>
            <p:spPr>
              <a:xfrm>
                <a:off x="2500993" y="1487027"/>
                <a:ext cx="5940000" cy="540000"/>
              </a:xfrm>
              <a:prstGeom prst="rect">
                <a:avLst/>
              </a:prstGeom>
              <a:noFill/>
              <a:ln w="57150">
                <a:solidFill>
                  <a:srgbClr val="001F3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s-MX" sz="1351"/>
              </a:p>
            </p:txBody>
          </p:sp>
          <p:grpSp>
            <p:nvGrpSpPr>
              <p:cNvPr id="33" name="Grupo 32"/>
              <p:cNvGrpSpPr/>
              <p:nvPr/>
            </p:nvGrpSpPr>
            <p:grpSpPr>
              <a:xfrm>
                <a:off x="2621268" y="1512922"/>
                <a:ext cx="1896986" cy="461662"/>
                <a:chOff x="2479754" y="2274922"/>
                <a:chExt cx="1896986" cy="461662"/>
              </a:xfrm>
            </p:grpSpPr>
            <p:pic>
              <p:nvPicPr>
                <p:cNvPr id="34" name="Imagen 33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479754" y="2320466"/>
                  <a:ext cx="438300" cy="374841"/>
                </a:xfrm>
                <a:prstGeom prst="rect">
                  <a:avLst/>
                </a:prstGeom>
              </p:spPr>
            </p:pic>
            <p:sp>
              <p:nvSpPr>
                <p:cNvPr id="35" name="CuadroTexto 34"/>
                <p:cNvSpPr txBox="1"/>
                <p:nvPr/>
              </p:nvSpPr>
              <p:spPr>
                <a:xfrm>
                  <a:off x="2913941" y="2274922"/>
                  <a:ext cx="1462799" cy="46166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MX" sz="800" dirty="0">
                      <a:solidFill>
                        <a:srgbClr val="001F31"/>
                      </a:solidFill>
                      <a:latin typeface="Graphik Medium" panose="020B0603030202060203" pitchFamily="34" charset="0"/>
                    </a:rPr>
                    <a:t>PROGRAMA DE </a:t>
                  </a:r>
                </a:p>
                <a:p>
                  <a:r>
                    <a:rPr lang="es-MX" sz="800" dirty="0">
                      <a:solidFill>
                        <a:srgbClr val="001F31"/>
                      </a:solidFill>
                      <a:latin typeface="Graphik Medium" panose="020B0603030202060203" pitchFamily="34" charset="0"/>
                    </a:rPr>
                    <a:t>CALIDAD INSTITUCIONAL </a:t>
                  </a:r>
                </a:p>
                <a:p>
                  <a:r>
                    <a:rPr lang="es-MX" sz="800" dirty="0">
                      <a:solidFill>
                        <a:srgbClr val="001F31"/>
                      </a:solidFill>
                      <a:latin typeface="Graphik Medium" panose="020B0603030202060203" pitchFamily="34" charset="0"/>
                    </a:rPr>
                    <a:t>Y MEJORA CONTINUA</a:t>
                  </a:r>
                </a:p>
              </p:txBody>
            </p:sp>
          </p:grpSp>
        </p:grpSp>
      </p:grpSp>
      <p:grpSp>
        <p:nvGrpSpPr>
          <p:cNvPr id="36" name="Grupo 35"/>
          <p:cNvGrpSpPr/>
          <p:nvPr/>
        </p:nvGrpSpPr>
        <p:grpSpPr>
          <a:xfrm>
            <a:off x="447221" y="5576954"/>
            <a:ext cx="5940000" cy="540003"/>
            <a:chOff x="2500993" y="1487027"/>
            <a:chExt cx="5940000" cy="540000"/>
          </a:xfrm>
        </p:grpSpPr>
        <p:sp>
          <p:nvSpPr>
            <p:cNvPr id="37" name="CuadroTexto 36"/>
            <p:cNvSpPr txBox="1"/>
            <p:nvPr/>
          </p:nvSpPr>
          <p:spPr>
            <a:xfrm>
              <a:off x="4409384" y="1542449"/>
              <a:ext cx="3933156" cy="230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raphik Medium" panose="020B0603030202060203" pitchFamily="34" charset="0"/>
                </a:rPr>
                <a:t>CÓDIGO DEL EXPEDIENTE</a:t>
              </a:r>
            </a:p>
          </p:txBody>
        </p:sp>
        <p:sp>
          <p:nvSpPr>
            <p:cNvPr id="38" name="CuadroTexto 37"/>
            <p:cNvSpPr txBox="1"/>
            <p:nvPr/>
          </p:nvSpPr>
          <p:spPr>
            <a:xfrm>
              <a:off x="4409384" y="1759143"/>
              <a:ext cx="3933156" cy="215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raphik Regular" panose="020B0503030202060203" pitchFamily="34" charset="0"/>
                </a:rPr>
                <a:t>TÍTULO DEL EXPEDIENTE</a:t>
              </a:r>
            </a:p>
          </p:txBody>
        </p:sp>
        <p:grpSp>
          <p:nvGrpSpPr>
            <p:cNvPr id="39" name="Grupo 38"/>
            <p:cNvGrpSpPr/>
            <p:nvPr/>
          </p:nvGrpSpPr>
          <p:grpSpPr>
            <a:xfrm>
              <a:off x="2500993" y="1487027"/>
              <a:ext cx="5940000" cy="540000"/>
              <a:chOff x="2500993" y="1487027"/>
              <a:chExt cx="5940000" cy="540000"/>
            </a:xfrm>
          </p:grpSpPr>
          <p:sp>
            <p:nvSpPr>
              <p:cNvPr id="40" name="Rectángulo 39"/>
              <p:cNvSpPr/>
              <p:nvPr/>
            </p:nvSpPr>
            <p:spPr>
              <a:xfrm>
                <a:off x="2500993" y="1487027"/>
                <a:ext cx="5940000" cy="540000"/>
              </a:xfrm>
              <a:prstGeom prst="rect">
                <a:avLst/>
              </a:prstGeom>
              <a:noFill/>
              <a:ln w="57150">
                <a:solidFill>
                  <a:srgbClr val="001F3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s-MX" sz="1351"/>
              </a:p>
            </p:txBody>
          </p:sp>
          <p:grpSp>
            <p:nvGrpSpPr>
              <p:cNvPr id="41" name="Grupo 40"/>
              <p:cNvGrpSpPr/>
              <p:nvPr/>
            </p:nvGrpSpPr>
            <p:grpSpPr>
              <a:xfrm>
                <a:off x="2621268" y="1512922"/>
                <a:ext cx="1896986" cy="461662"/>
                <a:chOff x="2479754" y="2274922"/>
                <a:chExt cx="1896986" cy="461662"/>
              </a:xfrm>
            </p:grpSpPr>
            <p:pic>
              <p:nvPicPr>
                <p:cNvPr id="42" name="Imagen 41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479754" y="2320466"/>
                  <a:ext cx="438300" cy="374841"/>
                </a:xfrm>
                <a:prstGeom prst="rect">
                  <a:avLst/>
                </a:prstGeom>
              </p:spPr>
            </p:pic>
            <p:sp>
              <p:nvSpPr>
                <p:cNvPr id="43" name="CuadroTexto 42"/>
                <p:cNvSpPr txBox="1"/>
                <p:nvPr/>
              </p:nvSpPr>
              <p:spPr>
                <a:xfrm>
                  <a:off x="2913941" y="2274922"/>
                  <a:ext cx="1462799" cy="46166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MX" sz="800" dirty="0">
                      <a:solidFill>
                        <a:srgbClr val="001F31"/>
                      </a:solidFill>
                      <a:latin typeface="Graphik Medium" panose="020B0603030202060203" pitchFamily="34" charset="0"/>
                    </a:rPr>
                    <a:t>PROGRAMA DE </a:t>
                  </a:r>
                </a:p>
                <a:p>
                  <a:r>
                    <a:rPr lang="es-MX" sz="800" dirty="0">
                      <a:solidFill>
                        <a:srgbClr val="001F31"/>
                      </a:solidFill>
                      <a:latin typeface="Graphik Medium" panose="020B0603030202060203" pitchFamily="34" charset="0"/>
                    </a:rPr>
                    <a:t>CALIDAD INSTITUCIONAL </a:t>
                  </a:r>
                </a:p>
                <a:p>
                  <a:r>
                    <a:rPr lang="es-MX" sz="800" dirty="0">
                      <a:solidFill>
                        <a:srgbClr val="001F31"/>
                      </a:solidFill>
                      <a:latin typeface="Graphik Medium" panose="020B0603030202060203" pitchFamily="34" charset="0"/>
                    </a:rPr>
                    <a:t>Y MEJORA CONTINUA</a:t>
                  </a:r>
                </a:p>
              </p:txBody>
            </p:sp>
          </p:grpSp>
        </p:grpSp>
      </p:grpSp>
      <p:grpSp>
        <p:nvGrpSpPr>
          <p:cNvPr id="44" name="Grupo 43"/>
          <p:cNvGrpSpPr/>
          <p:nvPr/>
        </p:nvGrpSpPr>
        <p:grpSpPr>
          <a:xfrm>
            <a:off x="447221" y="6269434"/>
            <a:ext cx="5940000" cy="540003"/>
            <a:chOff x="2500993" y="1487027"/>
            <a:chExt cx="5940000" cy="540000"/>
          </a:xfrm>
        </p:grpSpPr>
        <p:sp>
          <p:nvSpPr>
            <p:cNvPr id="45" name="CuadroTexto 44"/>
            <p:cNvSpPr txBox="1"/>
            <p:nvPr/>
          </p:nvSpPr>
          <p:spPr>
            <a:xfrm>
              <a:off x="4409384" y="1542449"/>
              <a:ext cx="3933156" cy="230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raphik Medium" panose="020B0603030202060203" pitchFamily="34" charset="0"/>
                </a:rPr>
                <a:t>CÓDIGO DEL EXPEDIENTE</a:t>
              </a:r>
            </a:p>
          </p:txBody>
        </p:sp>
        <p:sp>
          <p:nvSpPr>
            <p:cNvPr id="46" name="CuadroTexto 45"/>
            <p:cNvSpPr txBox="1"/>
            <p:nvPr/>
          </p:nvSpPr>
          <p:spPr>
            <a:xfrm>
              <a:off x="4409384" y="1759143"/>
              <a:ext cx="3933156" cy="215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raphik Regular" panose="020B0503030202060203" pitchFamily="34" charset="0"/>
                </a:rPr>
                <a:t>TÍTULO DEL EXPEDIENTE</a:t>
              </a:r>
            </a:p>
          </p:txBody>
        </p:sp>
        <p:grpSp>
          <p:nvGrpSpPr>
            <p:cNvPr id="47" name="Grupo 46"/>
            <p:cNvGrpSpPr/>
            <p:nvPr/>
          </p:nvGrpSpPr>
          <p:grpSpPr>
            <a:xfrm>
              <a:off x="2500993" y="1487027"/>
              <a:ext cx="5940000" cy="540000"/>
              <a:chOff x="2500993" y="1487027"/>
              <a:chExt cx="5940000" cy="540000"/>
            </a:xfrm>
          </p:grpSpPr>
          <p:sp>
            <p:nvSpPr>
              <p:cNvPr id="48" name="Rectángulo 47"/>
              <p:cNvSpPr/>
              <p:nvPr/>
            </p:nvSpPr>
            <p:spPr>
              <a:xfrm>
                <a:off x="2500993" y="1487027"/>
                <a:ext cx="5940000" cy="540000"/>
              </a:xfrm>
              <a:prstGeom prst="rect">
                <a:avLst/>
              </a:prstGeom>
              <a:noFill/>
              <a:ln w="57150">
                <a:solidFill>
                  <a:srgbClr val="001F3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s-MX" sz="1351"/>
              </a:p>
            </p:txBody>
          </p:sp>
          <p:grpSp>
            <p:nvGrpSpPr>
              <p:cNvPr id="49" name="Grupo 48"/>
              <p:cNvGrpSpPr/>
              <p:nvPr/>
            </p:nvGrpSpPr>
            <p:grpSpPr>
              <a:xfrm>
                <a:off x="2621268" y="1512922"/>
                <a:ext cx="1896986" cy="461662"/>
                <a:chOff x="2479754" y="2274922"/>
                <a:chExt cx="1896986" cy="461662"/>
              </a:xfrm>
            </p:grpSpPr>
            <p:pic>
              <p:nvPicPr>
                <p:cNvPr id="50" name="Imagen 49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479754" y="2320466"/>
                  <a:ext cx="438300" cy="374841"/>
                </a:xfrm>
                <a:prstGeom prst="rect">
                  <a:avLst/>
                </a:prstGeom>
              </p:spPr>
            </p:pic>
            <p:sp>
              <p:nvSpPr>
                <p:cNvPr id="51" name="CuadroTexto 50"/>
                <p:cNvSpPr txBox="1"/>
                <p:nvPr/>
              </p:nvSpPr>
              <p:spPr>
                <a:xfrm>
                  <a:off x="2913941" y="2274922"/>
                  <a:ext cx="1462799" cy="46166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MX" sz="800" dirty="0">
                      <a:solidFill>
                        <a:srgbClr val="001F31"/>
                      </a:solidFill>
                      <a:latin typeface="Graphik Medium" panose="020B0603030202060203" pitchFamily="34" charset="0"/>
                    </a:rPr>
                    <a:t>PROGRAMA DE </a:t>
                  </a:r>
                </a:p>
                <a:p>
                  <a:r>
                    <a:rPr lang="es-MX" sz="800" dirty="0">
                      <a:solidFill>
                        <a:srgbClr val="001F31"/>
                      </a:solidFill>
                      <a:latin typeface="Graphik Medium" panose="020B0603030202060203" pitchFamily="34" charset="0"/>
                    </a:rPr>
                    <a:t>CALIDAD INSTITUCIONAL </a:t>
                  </a:r>
                </a:p>
                <a:p>
                  <a:r>
                    <a:rPr lang="es-MX" sz="800" dirty="0">
                      <a:solidFill>
                        <a:srgbClr val="001F31"/>
                      </a:solidFill>
                      <a:latin typeface="Graphik Medium" panose="020B0603030202060203" pitchFamily="34" charset="0"/>
                    </a:rPr>
                    <a:t>Y MEJORA CONTINUA</a:t>
                  </a:r>
                </a:p>
              </p:txBody>
            </p:sp>
          </p:grpSp>
        </p:grpSp>
      </p:grpSp>
      <p:grpSp>
        <p:nvGrpSpPr>
          <p:cNvPr id="52" name="Grupo 51"/>
          <p:cNvGrpSpPr/>
          <p:nvPr/>
        </p:nvGrpSpPr>
        <p:grpSpPr>
          <a:xfrm>
            <a:off x="447221" y="6961914"/>
            <a:ext cx="5940000" cy="540003"/>
            <a:chOff x="2500993" y="1487027"/>
            <a:chExt cx="5940000" cy="540000"/>
          </a:xfrm>
        </p:grpSpPr>
        <p:sp>
          <p:nvSpPr>
            <p:cNvPr id="53" name="CuadroTexto 52"/>
            <p:cNvSpPr txBox="1"/>
            <p:nvPr/>
          </p:nvSpPr>
          <p:spPr>
            <a:xfrm>
              <a:off x="4409384" y="1542449"/>
              <a:ext cx="3933156" cy="230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raphik Medium" panose="020B0603030202060203" pitchFamily="34" charset="0"/>
                </a:rPr>
                <a:t>CÓDIGO DEL EXPEDIENTE</a:t>
              </a:r>
            </a:p>
          </p:txBody>
        </p:sp>
        <p:sp>
          <p:nvSpPr>
            <p:cNvPr id="54" name="CuadroTexto 53"/>
            <p:cNvSpPr txBox="1"/>
            <p:nvPr/>
          </p:nvSpPr>
          <p:spPr>
            <a:xfrm>
              <a:off x="4409384" y="1759143"/>
              <a:ext cx="3933156" cy="215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raphik Regular" panose="020B0503030202060203" pitchFamily="34" charset="0"/>
                </a:rPr>
                <a:t>TÍTULO DEL EXPEDIENTE</a:t>
              </a:r>
            </a:p>
          </p:txBody>
        </p:sp>
        <p:grpSp>
          <p:nvGrpSpPr>
            <p:cNvPr id="55" name="Grupo 54"/>
            <p:cNvGrpSpPr/>
            <p:nvPr/>
          </p:nvGrpSpPr>
          <p:grpSpPr>
            <a:xfrm>
              <a:off x="2500993" y="1487027"/>
              <a:ext cx="5940000" cy="540000"/>
              <a:chOff x="2500993" y="1487027"/>
              <a:chExt cx="5940000" cy="540000"/>
            </a:xfrm>
          </p:grpSpPr>
          <p:sp>
            <p:nvSpPr>
              <p:cNvPr id="56" name="Rectángulo 55"/>
              <p:cNvSpPr/>
              <p:nvPr/>
            </p:nvSpPr>
            <p:spPr>
              <a:xfrm>
                <a:off x="2500993" y="1487027"/>
                <a:ext cx="5940000" cy="540000"/>
              </a:xfrm>
              <a:prstGeom prst="rect">
                <a:avLst/>
              </a:prstGeom>
              <a:noFill/>
              <a:ln w="57150">
                <a:solidFill>
                  <a:srgbClr val="001F3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s-MX" sz="1351"/>
              </a:p>
            </p:txBody>
          </p:sp>
          <p:grpSp>
            <p:nvGrpSpPr>
              <p:cNvPr id="57" name="Grupo 56"/>
              <p:cNvGrpSpPr/>
              <p:nvPr/>
            </p:nvGrpSpPr>
            <p:grpSpPr>
              <a:xfrm>
                <a:off x="2621268" y="1512922"/>
                <a:ext cx="1896986" cy="461662"/>
                <a:chOff x="2479754" y="2274922"/>
                <a:chExt cx="1896986" cy="461662"/>
              </a:xfrm>
            </p:grpSpPr>
            <p:pic>
              <p:nvPicPr>
                <p:cNvPr id="58" name="Imagen 57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479754" y="2320466"/>
                  <a:ext cx="438300" cy="374841"/>
                </a:xfrm>
                <a:prstGeom prst="rect">
                  <a:avLst/>
                </a:prstGeom>
              </p:spPr>
            </p:pic>
            <p:sp>
              <p:nvSpPr>
                <p:cNvPr id="59" name="CuadroTexto 58"/>
                <p:cNvSpPr txBox="1"/>
                <p:nvPr/>
              </p:nvSpPr>
              <p:spPr>
                <a:xfrm>
                  <a:off x="2913941" y="2274922"/>
                  <a:ext cx="1462799" cy="46166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MX" sz="800" dirty="0">
                      <a:solidFill>
                        <a:srgbClr val="001F31"/>
                      </a:solidFill>
                      <a:latin typeface="Graphik Medium" panose="020B0603030202060203" pitchFamily="34" charset="0"/>
                    </a:rPr>
                    <a:t>PROGRAMA DE </a:t>
                  </a:r>
                </a:p>
                <a:p>
                  <a:r>
                    <a:rPr lang="es-MX" sz="800" dirty="0">
                      <a:solidFill>
                        <a:srgbClr val="001F31"/>
                      </a:solidFill>
                      <a:latin typeface="Graphik Medium" panose="020B0603030202060203" pitchFamily="34" charset="0"/>
                    </a:rPr>
                    <a:t>CALIDAD INSTITUCIONAL </a:t>
                  </a:r>
                </a:p>
                <a:p>
                  <a:r>
                    <a:rPr lang="es-MX" sz="800" dirty="0">
                      <a:solidFill>
                        <a:srgbClr val="001F31"/>
                      </a:solidFill>
                      <a:latin typeface="Graphik Medium" panose="020B0603030202060203" pitchFamily="34" charset="0"/>
                    </a:rPr>
                    <a:t>Y MEJORA CONTINUA</a:t>
                  </a:r>
                </a:p>
              </p:txBody>
            </p:sp>
          </p:grpSp>
        </p:grpSp>
      </p:grpSp>
      <p:grpSp>
        <p:nvGrpSpPr>
          <p:cNvPr id="60" name="Grupo 59"/>
          <p:cNvGrpSpPr/>
          <p:nvPr/>
        </p:nvGrpSpPr>
        <p:grpSpPr>
          <a:xfrm>
            <a:off x="447221" y="7654394"/>
            <a:ext cx="5940000" cy="540003"/>
            <a:chOff x="2500993" y="1487027"/>
            <a:chExt cx="5940000" cy="540000"/>
          </a:xfrm>
        </p:grpSpPr>
        <p:sp>
          <p:nvSpPr>
            <p:cNvPr id="61" name="CuadroTexto 60"/>
            <p:cNvSpPr txBox="1"/>
            <p:nvPr/>
          </p:nvSpPr>
          <p:spPr>
            <a:xfrm>
              <a:off x="4409384" y="1542449"/>
              <a:ext cx="3933156" cy="230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raphik Medium" panose="020B0603030202060203" pitchFamily="34" charset="0"/>
                </a:rPr>
                <a:t>CÓDIGO DEL EXPEDIENTE</a:t>
              </a:r>
            </a:p>
          </p:txBody>
        </p:sp>
        <p:sp>
          <p:nvSpPr>
            <p:cNvPr id="62" name="CuadroTexto 61"/>
            <p:cNvSpPr txBox="1"/>
            <p:nvPr/>
          </p:nvSpPr>
          <p:spPr>
            <a:xfrm>
              <a:off x="4409384" y="1759143"/>
              <a:ext cx="3933156" cy="215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raphik Regular" panose="020B0503030202060203" pitchFamily="34" charset="0"/>
                </a:rPr>
                <a:t>TÍTULO DEL EXPEDIENTE</a:t>
              </a:r>
            </a:p>
          </p:txBody>
        </p:sp>
        <p:grpSp>
          <p:nvGrpSpPr>
            <p:cNvPr id="63" name="Grupo 62"/>
            <p:cNvGrpSpPr/>
            <p:nvPr/>
          </p:nvGrpSpPr>
          <p:grpSpPr>
            <a:xfrm>
              <a:off x="2500993" y="1487027"/>
              <a:ext cx="5940000" cy="540000"/>
              <a:chOff x="2500993" y="1487027"/>
              <a:chExt cx="5940000" cy="540000"/>
            </a:xfrm>
          </p:grpSpPr>
          <p:sp>
            <p:nvSpPr>
              <p:cNvPr id="64" name="Rectángulo 63"/>
              <p:cNvSpPr/>
              <p:nvPr/>
            </p:nvSpPr>
            <p:spPr>
              <a:xfrm>
                <a:off x="2500993" y="1487027"/>
                <a:ext cx="5940000" cy="540000"/>
              </a:xfrm>
              <a:prstGeom prst="rect">
                <a:avLst/>
              </a:prstGeom>
              <a:noFill/>
              <a:ln w="57150">
                <a:solidFill>
                  <a:srgbClr val="001F3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s-MX" sz="1351"/>
              </a:p>
            </p:txBody>
          </p:sp>
          <p:grpSp>
            <p:nvGrpSpPr>
              <p:cNvPr id="65" name="Grupo 64"/>
              <p:cNvGrpSpPr/>
              <p:nvPr/>
            </p:nvGrpSpPr>
            <p:grpSpPr>
              <a:xfrm>
                <a:off x="2621268" y="1512922"/>
                <a:ext cx="1896986" cy="461662"/>
                <a:chOff x="2479754" y="2274922"/>
                <a:chExt cx="1896986" cy="461662"/>
              </a:xfrm>
            </p:grpSpPr>
            <p:pic>
              <p:nvPicPr>
                <p:cNvPr id="66" name="Imagen 65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479754" y="2320466"/>
                  <a:ext cx="438300" cy="374841"/>
                </a:xfrm>
                <a:prstGeom prst="rect">
                  <a:avLst/>
                </a:prstGeom>
              </p:spPr>
            </p:pic>
            <p:sp>
              <p:nvSpPr>
                <p:cNvPr id="67" name="CuadroTexto 66"/>
                <p:cNvSpPr txBox="1"/>
                <p:nvPr/>
              </p:nvSpPr>
              <p:spPr>
                <a:xfrm>
                  <a:off x="2913941" y="2274922"/>
                  <a:ext cx="1462799" cy="46166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MX" sz="800" dirty="0">
                      <a:solidFill>
                        <a:srgbClr val="001F31"/>
                      </a:solidFill>
                      <a:latin typeface="Graphik Medium" panose="020B0603030202060203" pitchFamily="34" charset="0"/>
                    </a:rPr>
                    <a:t>PROGRAMA DE </a:t>
                  </a:r>
                </a:p>
                <a:p>
                  <a:r>
                    <a:rPr lang="es-MX" sz="800" dirty="0">
                      <a:solidFill>
                        <a:srgbClr val="001F31"/>
                      </a:solidFill>
                      <a:latin typeface="Graphik Medium" panose="020B0603030202060203" pitchFamily="34" charset="0"/>
                    </a:rPr>
                    <a:t>CALIDAD INSTITUCIONAL </a:t>
                  </a:r>
                </a:p>
                <a:p>
                  <a:r>
                    <a:rPr lang="es-MX" sz="800" dirty="0">
                      <a:solidFill>
                        <a:srgbClr val="001F31"/>
                      </a:solidFill>
                      <a:latin typeface="Graphik Medium" panose="020B0603030202060203" pitchFamily="34" charset="0"/>
                    </a:rPr>
                    <a:t>Y MEJORA CONTINUA</a:t>
                  </a:r>
                </a:p>
              </p:txBody>
            </p:sp>
          </p:grpSp>
        </p:grpSp>
      </p:grpSp>
      <p:sp>
        <p:nvSpPr>
          <p:cNvPr id="68" name="CuadroTexto 67"/>
          <p:cNvSpPr txBox="1"/>
          <p:nvPr/>
        </p:nvSpPr>
        <p:spPr>
          <a:xfrm>
            <a:off x="586123" y="1047609"/>
            <a:ext cx="3062452" cy="508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51" dirty="0">
                <a:latin typeface="Graphik Black" panose="020B0A03030202060203" pitchFamily="34" charset="0"/>
              </a:rPr>
              <a:t>1.4 Etiquetas de Folder y Transferencia </a:t>
            </a:r>
          </a:p>
        </p:txBody>
      </p:sp>
      <p:sp>
        <p:nvSpPr>
          <p:cNvPr id="69" name="CuadroTexto 68"/>
          <p:cNvSpPr txBox="1"/>
          <p:nvPr/>
        </p:nvSpPr>
        <p:spPr>
          <a:xfrm>
            <a:off x="4031904" y="626695"/>
            <a:ext cx="2082693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b="1" dirty="0">
                <a:latin typeface="Graphik Regular" panose="020B0503030202060203" pitchFamily="34" charset="0"/>
              </a:rPr>
              <a:t>ETIQUETA FÓLDER</a:t>
            </a:r>
          </a:p>
          <a:p>
            <a:endParaRPr lang="es-MX" sz="900" dirty="0">
              <a:latin typeface="Graphik Regular" panose="020B0503030202060203" pitchFamily="34" charset="0"/>
            </a:endParaRPr>
          </a:p>
          <a:p>
            <a:r>
              <a:rPr lang="es-MX" sz="900" dirty="0">
                <a:latin typeface="Graphik Regular" panose="020B0503030202060203" pitchFamily="34" charset="0"/>
              </a:rPr>
              <a:t>FORMATO:1.5 X 16.5 CM</a:t>
            </a:r>
          </a:p>
          <a:p>
            <a:endParaRPr lang="es-MX" sz="900" dirty="0">
              <a:latin typeface="Graphik Regular" panose="020B0503030202060203" pitchFamily="34" charset="0"/>
            </a:endParaRPr>
          </a:p>
          <a:p>
            <a:r>
              <a:rPr lang="es-MX" sz="900" b="1" dirty="0">
                <a:latin typeface="Graphik Regular" panose="020B0503030202060203" pitchFamily="34" charset="0"/>
              </a:rPr>
              <a:t>TIPOGRAFIA</a:t>
            </a:r>
          </a:p>
          <a:p>
            <a:endParaRPr lang="es-MX" sz="900" dirty="0">
              <a:latin typeface="Graphik Regular" panose="020B0503030202060203" pitchFamily="34" charset="0"/>
            </a:endParaRPr>
          </a:p>
          <a:p>
            <a:r>
              <a:rPr lang="es-MX" sz="900" b="1" dirty="0">
                <a:latin typeface="Graphik Regular" panose="020B0503030202060203" pitchFamily="34" charset="0"/>
              </a:rPr>
              <a:t>CÓDIGO DEL EXPEDIENTE</a:t>
            </a:r>
          </a:p>
          <a:p>
            <a:r>
              <a:rPr lang="es-MX" sz="900" dirty="0" err="1">
                <a:latin typeface="Graphik Regular" panose="020B0503030202060203" pitchFamily="34" charset="0"/>
              </a:rPr>
              <a:t>Graphik</a:t>
            </a:r>
            <a:r>
              <a:rPr lang="es-MX" sz="900" dirty="0">
                <a:latin typeface="Graphik Regular" panose="020B0503030202060203" pitchFamily="34" charset="0"/>
              </a:rPr>
              <a:t> Medium </a:t>
            </a:r>
          </a:p>
          <a:p>
            <a:r>
              <a:rPr lang="es-MX" sz="900" dirty="0">
                <a:latin typeface="Graphik Regular" panose="020B0503030202060203" pitchFamily="34" charset="0"/>
              </a:rPr>
              <a:t>Tamaño mínimo: 6pt</a:t>
            </a:r>
          </a:p>
          <a:p>
            <a:r>
              <a:rPr lang="es-MX" sz="900" dirty="0">
                <a:latin typeface="Graphik Regular" panose="020B0503030202060203" pitchFamily="34" charset="0"/>
              </a:rPr>
              <a:t>Color: </a:t>
            </a:r>
            <a:r>
              <a:rPr lang="es-MX" sz="900" dirty="0" err="1">
                <a:latin typeface="Graphik Regular" panose="020B0503030202060203" pitchFamily="34" charset="0"/>
              </a:rPr>
              <a:t>Pantone</a:t>
            </a:r>
            <a:r>
              <a:rPr lang="es-MX" sz="900" dirty="0">
                <a:latin typeface="Graphik Regular" panose="020B0503030202060203" pitchFamily="34" charset="0"/>
              </a:rPr>
              <a:t> Black C 80%</a:t>
            </a:r>
          </a:p>
          <a:p>
            <a:r>
              <a:rPr lang="es-MX" sz="900" b="1" dirty="0">
                <a:latin typeface="Graphik Regular" panose="020B0503030202060203" pitchFamily="34" charset="0"/>
              </a:rPr>
              <a:t>TÍTULO</a:t>
            </a:r>
          </a:p>
          <a:p>
            <a:r>
              <a:rPr lang="es-MX" sz="900" dirty="0" err="1">
                <a:latin typeface="Graphik Regular" panose="020B0503030202060203" pitchFamily="34" charset="0"/>
              </a:rPr>
              <a:t>Graphick</a:t>
            </a:r>
            <a:r>
              <a:rPr lang="es-MX" sz="900" dirty="0">
                <a:latin typeface="Graphik Regular" panose="020B0503030202060203" pitchFamily="34" charset="0"/>
              </a:rPr>
              <a:t> Regular</a:t>
            </a:r>
          </a:p>
          <a:p>
            <a:r>
              <a:rPr lang="es-MX" sz="900" dirty="0">
                <a:latin typeface="Graphik Regular" panose="020B0503030202060203" pitchFamily="34" charset="0"/>
              </a:rPr>
              <a:t>Color: </a:t>
            </a:r>
            <a:r>
              <a:rPr lang="es-MX" sz="900" dirty="0" err="1">
                <a:latin typeface="Graphik Regular" panose="020B0503030202060203" pitchFamily="34" charset="0"/>
              </a:rPr>
              <a:t>Pantone</a:t>
            </a:r>
            <a:r>
              <a:rPr lang="es-MX" sz="900" dirty="0">
                <a:latin typeface="Graphik Regular" panose="020B0503030202060203" pitchFamily="34" charset="0"/>
              </a:rPr>
              <a:t> Black C 80</a:t>
            </a:r>
            <a:r>
              <a:rPr lang="es-MX" sz="900" dirty="0" smtClean="0">
                <a:latin typeface="Graphik Regular" panose="020B0503030202060203" pitchFamily="34" charset="0"/>
              </a:rPr>
              <a:t>%</a:t>
            </a:r>
            <a:endParaRPr lang="es-MX" sz="900" dirty="0">
              <a:latin typeface="Graphik Regular" panose="020B050303020206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594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 rot="16200000">
            <a:off x="-143705" y="3302564"/>
            <a:ext cx="7020000" cy="4320000"/>
            <a:chOff x="1917323" y="1197993"/>
            <a:chExt cx="7020000" cy="4320000"/>
          </a:xfrm>
        </p:grpSpPr>
        <p:sp>
          <p:nvSpPr>
            <p:cNvPr id="5" name="CuadroTexto 4"/>
            <p:cNvSpPr txBox="1"/>
            <p:nvPr/>
          </p:nvSpPr>
          <p:spPr>
            <a:xfrm>
              <a:off x="2255935" y="1650643"/>
              <a:ext cx="3933156" cy="2092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260"/>
                </a:lnSpc>
              </a:pPr>
              <a:r>
                <a:rPr lang="es-MX" sz="1051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raphik Medium" panose="020B0603030202060203" pitchFamily="34" charset="0"/>
                </a:rPr>
                <a:t>FONDO:</a:t>
              </a:r>
            </a:p>
            <a:p>
              <a:pPr>
                <a:lnSpc>
                  <a:spcPts val="1260"/>
                </a:lnSpc>
              </a:pPr>
              <a:r>
                <a:rPr lang="es-MX" sz="1051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raphik Medium" panose="020B0603030202060203" pitchFamily="34" charset="0"/>
                </a:rPr>
                <a:t>SUBFONDO:</a:t>
              </a:r>
            </a:p>
            <a:p>
              <a:pPr>
                <a:lnSpc>
                  <a:spcPts val="1260"/>
                </a:lnSpc>
              </a:pPr>
              <a:r>
                <a:rPr lang="es-MX" sz="1051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raphik Medium" panose="020B0603030202060203" pitchFamily="34" charset="0"/>
                </a:rPr>
                <a:t>ÁREA GENERADORA:</a:t>
              </a:r>
            </a:p>
            <a:p>
              <a:pPr>
                <a:lnSpc>
                  <a:spcPts val="1260"/>
                </a:lnSpc>
              </a:pPr>
              <a:endParaRPr lang="es-MX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Graphik Medium" panose="020B0603030202060203" pitchFamily="34" charset="0"/>
              </a:endParaRPr>
            </a:p>
            <a:p>
              <a:pPr>
                <a:lnSpc>
                  <a:spcPts val="1260"/>
                </a:lnSpc>
              </a:pPr>
              <a:endParaRPr lang="es-MX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Graphik Medium" panose="020B0603030202060203" pitchFamily="34" charset="0"/>
              </a:endParaRPr>
            </a:p>
            <a:p>
              <a:pPr>
                <a:lnSpc>
                  <a:spcPts val="1260"/>
                </a:lnSpc>
              </a:pPr>
              <a:endParaRPr lang="es-MX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Graphik Medium" panose="020B0603030202060203" pitchFamily="34" charset="0"/>
              </a:endParaRPr>
            </a:p>
            <a:p>
              <a:pPr>
                <a:lnSpc>
                  <a:spcPts val="1260"/>
                </a:lnSpc>
              </a:pPr>
              <a:r>
                <a:rPr lang="es-MX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raphik Medium" panose="020B0603030202060203" pitchFamily="34" charset="0"/>
                </a:rPr>
                <a:t>SECCIÓN: 1C LEGISLACIÓN</a:t>
              </a:r>
            </a:p>
            <a:p>
              <a:pPr>
                <a:lnSpc>
                  <a:spcPts val="1260"/>
                </a:lnSpc>
              </a:pPr>
              <a:r>
                <a:rPr lang="es-MX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raphik Medium" panose="020B0603030202060203" pitchFamily="34" charset="0"/>
                </a:rPr>
                <a:t>SERIE: 1.C.1.LEYES</a:t>
              </a:r>
            </a:p>
            <a:p>
              <a:pPr>
                <a:lnSpc>
                  <a:spcPts val="1260"/>
                </a:lnSpc>
              </a:pPr>
              <a:r>
                <a:rPr lang="es-MX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raphik Medium" panose="020B0603030202060203" pitchFamily="34" charset="0"/>
                </a:rPr>
                <a:t>SUBSERIE: 1.C.1. ESTATALES </a:t>
              </a:r>
            </a:p>
            <a:p>
              <a:pPr>
                <a:lnSpc>
                  <a:spcPts val="1260"/>
                </a:lnSpc>
              </a:pPr>
              <a:r>
                <a:rPr lang="es-MX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raphik Medium" panose="020B0603030202060203" pitchFamily="34" charset="0"/>
                </a:rPr>
                <a:t>NO.DE OF. DE TRANSFERENCIA: SADM/12/044/2007</a:t>
              </a:r>
            </a:p>
            <a:p>
              <a:pPr>
                <a:lnSpc>
                  <a:spcPts val="1260"/>
                </a:lnSpc>
              </a:pPr>
              <a:r>
                <a:rPr lang="es-MX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raphik Medium" panose="020B0603030202060203" pitchFamily="34" charset="0"/>
                </a:rPr>
                <a:t>TIEMPO TOTAL DE GUARDA: 12 AÑOS</a:t>
              </a:r>
            </a:p>
            <a:p>
              <a:pPr>
                <a:lnSpc>
                  <a:spcPts val="1260"/>
                </a:lnSpc>
              </a:pPr>
              <a:r>
                <a:rPr lang="es-MX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raphik Medium" panose="020B0603030202060203" pitchFamily="34" charset="0"/>
                </a:rPr>
                <a:t>NO. DE CAJA 1</a:t>
              </a:r>
            </a:p>
          </p:txBody>
        </p:sp>
        <p:sp>
          <p:nvSpPr>
            <p:cNvPr id="6" name="CuadroTexto 5"/>
            <p:cNvSpPr txBox="1"/>
            <p:nvPr/>
          </p:nvSpPr>
          <p:spPr>
            <a:xfrm>
              <a:off x="3293598" y="4415315"/>
              <a:ext cx="393315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900" dirty="0">
                  <a:solidFill>
                    <a:srgbClr val="001F31"/>
                  </a:solidFill>
                  <a:latin typeface="Graphik Regular" panose="020B0503030202060203" pitchFamily="34" charset="0"/>
                </a:rPr>
                <a:t>NO. EXP. 12</a:t>
              </a:r>
            </a:p>
          </p:txBody>
        </p:sp>
        <p:sp>
          <p:nvSpPr>
            <p:cNvPr id="7" name="Rectángulo 6"/>
            <p:cNvSpPr/>
            <p:nvPr/>
          </p:nvSpPr>
          <p:spPr>
            <a:xfrm>
              <a:off x="1917323" y="1197993"/>
              <a:ext cx="7020000" cy="4320000"/>
            </a:xfrm>
            <a:prstGeom prst="rect">
              <a:avLst/>
            </a:prstGeom>
            <a:noFill/>
            <a:ln w="57150">
              <a:solidFill>
                <a:srgbClr val="001F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s-MX" sz="1351"/>
            </a:p>
          </p:txBody>
        </p:sp>
        <p:grpSp>
          <p:nvGrpSpPr>
            <p:cNvPr id="8" name="Grupo 7"/>
            <p:cNvGrpSpPr/>
            <p:nvPr/>
          </p:nvGrpSpPr>
          <p:grpSpPr>
            <a:xfrm>
              <a:off x="4478833" y="4926146"/>
              <a:ext cx="1896987" cy="461665"/>
              <a:chOff x="2479754" y="2274922"/>
              <a:chExt cx="1896986" cy="461665"/>
            </a:xfrm>
          </p:grpSpPr>
          <p:pic>
            <p:nvPicPr>
              <p:cNvPr id="9" name="Imagen 8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479754" y="2320466"/>
                <a:ext cx="438300" cy="374841"/>
              </a:xfrm>
              <a:prstGeom prst="rect">
                <a:avLst/>
              </a:prstGeom>
            </p:spPr>
          </p:pic>
          <p:sp>
            <p:nvSpPr>
              <p:cNvPr id="10" name="CuadroTexto 9"/>
              <p:cNvSpPr txBox="1"/>
              <p:nvPr/>
            </p:nvSpPr>
            <p:spPr>
              <a:xfrm>
                <a:off x="2913941" y="2274922"/>
                <a:ext cx="146279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800" dirty="0">
                    <a:solidFill>
                      <a:srgbClr val="001F31"/>
                    </a:solidFill>
                    <a:latin typeface="Graphik Medium" panose="020B0603030202060203" pitchFamily="34" charset="0"/>
                  </a:rPr>
                  <a:t>PROGRAMA DE </a:t>
                </a:r>
              </a:p>
              <a:p>
                <a:r>
                  <a:rPr lang="es-MX" sz="800" dirty="0">
                    <a:solidFill>
                      <a:srgbClr val="001F31"/>
                    </a:solidFill>
                    <a:latin typeface="Graphik Medium" panose="020B0603030202060203" pitchFamily="34" charset="0"/>
                  </a:rPr>
                  <a:t>CALIDAD INSTITUCIONAL </a:t>
                </a:r>
              </a:p>
              <a:p>
                <a:r>
                  <a:rPr lang="es-MX" sz="800" dirty="0">
                    <a:solidFill>
                      <a:srgbClr val="001F31"/>
                    </a:solidFill>
                    <a:latin typeface="Graphik Medium" panose="020B0603030202060203" pitchFamily="34" charset="0"/>
                  </a:rPr>
                  <a:t>Y MEJORA CONTINUA</a:t>
                </a:r>
              </a:p>
            </p:txBody>
          </p:sp>
        </p:grpSp>
      </p:grpSp>
      <p:sp>
        <p:nvSpPr>
          <p:cNvPr id="11" name="CuadroTexto 10"/>
          <p:cNvSpPr txBox="1"/>
          <p:nvPr/>
        </p:nvSpPr>
        <p:spPr>
          <a:xfrm>
            <a:off x="449872" y="507954"/>
            <a:ext cx="24181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b="1" dirty="0">
                <a:latin typeface="Graphik Regular" panose="020B0503030202060203" pitchFamily="34" charset="0"/>
              </a:rPr>
              <a:t>ETIQUETA DE TRANFERENCIA</a:t>
            </a:r>
          </a:p>
          <a:p>
            <a:endParaRPr lang="es-MX" sz="900" dirty="0">
              <a:latin typeface="Graphik Regular" panose="020B0503030202060203" pitchFamily="34" charset="0"/>
            </a:endParaRPr>
          </a:p>
          <a:p>
            <a:r>
              <a:rPr lang="es-MX" sz="900" dirty="0">
                <a:latin typeface="Graphik Regular" panose="020B0503030202060203" pitchFamily="34" charset="0"/>
              </a:rPr>
              <a:t>FORMATO: 19.5 X 12 CM</a:t>
            </a:r>
          </a:p>
          <a:p>
            <a:endParaRPr lang="es-MX" sz="900" dirty="0">
              <a:latin typeface="Graphik Regular" panose="020B0503030202060203" pitchFamily="34" charset="0"/>
            </a:endParaRPr>
          </a:p>
          <a:p>
            <a:endParaRPr lang="es-MX" sz="900" dirty="0">
              <a:latin typeface="Graphik Regular" panose="020B0503030202060203" pitchFamily="34" charset="0"/>
            </a:endParaRPr>
          </a:p>
          <a:p>
            <a:endParaRPr lang="es-MX" sz="900" dirty="0">
              <a:latin typeface="Graphik Regular" panose="020B0503030202060203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3429000" y="217508"/>
            <a:ext cx="2097296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900" b="1" dirty="0">
                <a:solidFill>
                  <a:prstClr val="black"/>
                </a:solidFill>
                <a:latin typeface="Graphik Regular" panose="020B0503030202060203" pitchFamily="34" charset="0"/>
              </a:rPr>
              <a:t>TIPOGRAFIA</a:t>
            </a:r>
          </a:p>
          <a:p>
            <a:pPr lvl="0"/>
            <a:endParaRPr lang="es-MX" sz="900" dirty="0">
              <a:solidFill>
                <a:prstClr val="black"/>
              </a:solidFill>
              <a:latin typeface="Graphik Regular" panose="020B0503030202060203" pitchFamily="34" charset="0"/>
            </a:endParaRPr>
          </a:p>
          <a:p>
            <a:pPr lvl="0"/>
            <a:r>
              <a:rPr lang="es-MX" sz="900" b="1" dirty="0">
                <a:solidFill>
                  <a:prstClr val="black"/>
                </a:solidFill>
                <a:latin typeface="Graphik Regular" panose="020B0503030202060203" pitchFamily="34" charset="0"/>
              </a:rPr>
              <a:t>CÓDIGO DEL EXPEDIENTE</a:t>
            </a:r>
          </a:p>
          <a:p>
            <a:pPr lvl="0"/>
            <a:r>
              <a:rPr lang="es-MX" sz="900" dirty="0" err="1">
                <a:solidFill>
                  <a:prstClr val="black"/>
                </a:solidFill>
                <a:latin typeface="Graphik Regular" panose="020B0503030202060203" pitchFamily="34" charset="0"/>
              </a:rPr>
              <a:t>Graphik</a:t>
            </a:r>
            <a:r>
              <a:rPr lang="es-MX" sz="900" dirty="0">
                <a:solidFill>
                  <a:prstClr val="black"/>
                </a:solidFill>
                <a:latin typeface="Graphik Regular" panose="020B0503030202060203" pitchFamily="34" charset="0"/>
              </a:rPr>
              <a:t> Medium </a:t>
            </a:r>
          </a:p>
          <a:p>
            <a:pPr lvl="0"/>
            <a:r>
              <a:rPr lang="es-MX" sz="900" dirty="0">
                <a:solidFill>
                  <a:prstClr val="black"/>
                </a:solidFill>
                <a:latin typeface="Graphik Regular" panose="020B0503030202060203" pitchFamily="34" charset="0"/>
              </a:rPr>
              <a:t>Color: </a:t>
            </a:r>
            <a:r>
              <a:rPr lang="es-MX" sz="900" dirty="0" err="1">
                <a:solidFill>
                  <a:prstClr val="black"/>
                </a:solidFill>
                <a:latin typeface="Graphik Regular" panose="020B0503030202060203" pitchFamily="34" charset="0"/>
              </a:rPr>
              <a:t>Pantone</a:t>
            </a:r>
            <a:r>
              <a:rPr lang="es-MX" sz="900" dirty="0">
                <a:solidFill>
                  <a:prstClr val="black"/>
                </a:solidFill>
                <a:latin typeface="Graphik Regular" panose="020B0503030202060203" pitchFamily="34" charset="0"/>
              </a:rPr>
              <a:t> Black C 80%</a:t>
            </a:r>
          </a:p>
          <a:p>
            <a:pPr lvl="0"/>
            <a:r>
              <a:rPr lang="es-MX" sz="900" dirty="0">
                <a:solidFill>
                  <a:prstClr val="black"/>
                </a:solidFill>
                <a:latin typeface="Graphik Regular" panose="020B0503030202060203" pitchFamily="34" charset="0"/>
              </a:rPr>
              <a:t>Tamaño mínimo: 6pt</a:t>
            </a:r>
          </a:p>
          <a:p>
            <a:pPr lvl="0"/>
            <a:endParaRPr lang="es-MX" sz="900" dirty="0">
              <a:solidFill>
                <a:prstClr val="black"/>
              </a:solidFill>
              <a:latin typeface="Graphik Regular" panose="020B0503030202060203" pitchFamily="34" charset="0"/>
            </a:endParaRPr>
          </a:p>
          <a:p>
            <a:pPr lvl="0"/>
            <a:endParaRPr lang="es-MX" sz="900" dirty="0">
              <a:solidFill>
                <a:prstClr val="black"/>
              </a:solidFill>
              <a:latin typeface="Graphik Regular" panose="020B0503030202060203" pitchFamily="34" charset="0"/>
            </a:endParaRPr>
          </a:p>
          <a:p>
            <a:pPr lvl="0"/>
            <a:r>
              <a:rPr lang="es-MX" sz="900" b="1" dirty="0">
                <a:solidFill>
                  <a:prstClr val="black"/>
                </a:solidFill>
                <a:latin typeface="Graphik Regular" panose="020B0503030202060203" pitchFamily="34" charset="0"/>
              </a:rPr>
              <a:t>DATOS</a:t>
            </a:r>
          </a:p>
          <a:p>
            <a:pPr lvl="0"/>
            <a:r>
              <a:rPr lang="es-MX" sz="900" dirty="0" err="1">
                <a:solidFill>
                  <a:prstClr val="black"/>
                </a:solidFill>
                <a:latin typeface="Graphik Regular" panose="020B0503030202060203" pitchFamily="34" charset="0"/>
              </a:rPr>
              <a:t>Graphick</a:t>
            </a:r>
            <a:r>
              <a:rPr lang="es-MX" sz="900" dirty="0">
                <a:solidFill>
                  <a:prstClr val="black"/>
                </a:solidFill>
                <a:latin typeface="Graphik Regular" panose="020B0503030202060203" pitchFamily="34" charset="0"/>
              </a:rPr>
              <a:t> Medium</a:t>
            </a:r>
          </a:p>
          <a:p>
            <a:pPr lvl="0"/>
            <a:r>
              <a:rPr lang="es-MX" sz="900" dirty="0">
                <a:solidFill>
                  <a:prstClr val="black"/>
                </a:solidFill>
                <a:latin typeface="Graphik Regular" panose="020B0503030202060203" pitchFamily="34" charset="0"/>
              </a:rPr>
              <a:t>Color: </a:t>
            </a:r>
            <a:r>
              <a:rPr lang="es-MX" sz="900" dirty="0" err="1">
                <a:solidFill>
                  <a:prstClr val="black"/>
                </a:solidFill>
                <a:latin typeface="Graphik Regular" panose="020B0503030202060203" pitchFamily="34" charset="0"/>
              </a:rPr>
              <a:t>Pantone</a:t>
            </a:r>
            <a:r>
              <a:rPr lang="es-MX" sz="900" dirty="0">
                <a:solidFill>
                  <a:prstClr val="black"/>
                </a:solidFill>
                <a:latin typeface="Graphik Regular" panose="020B0503030202060203" pitchFamily="34" charset="0"/>
              </a:rPr>
              <a:t> Black C 80%</a:t>
            </a:r>
          </a:p>
        </p:txBody>
      </p:sp>
    </p:spTree>
    <p:extLst>
      <p:ext uri="{BB962C8B-B14F-4D97-AF65-F5344CB8AC3E}">
        <p14:creationId xmlns:p14="http://schemas.microsoft.com/office/powerpoint/2010/main" val="523587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72120" y="79345"/>
            <a:ext cx="6696000" cy="8964000"/>
          </a:xfrm>
          <a:prstGeom prst="rect">
            <a:avLst/>
          </a:prstGeom>
          <a:noFill/>
          <a:ln w="104775"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15" name="Grupo 14"/>
          <p:cNvGrpSpPr/>
          <p:nvPr/>
        </p:nvGrpSpPr>
        <p:grpSpPr>
          <a:xfrm>
            <a:off x="2126372" y="199392"/>
            <a:ext cx="3395585" cy="738665"/>
            <a:chOff x="633294" y="4917188"/>
            <a:chExt cx="1838061" cy="396589"/>
          </a:xfrm>
        </p:grpSpPr>
        <p:pic>
          <p:nvPicPr>
            <p:cNvPr id="13" name="Imagen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3294" y="4955913"/>
              <a:ext cx="372502" cy="318571"/>
            </a:xfrm>
            <a:prstGeom prst="rect">
              <a:avLst/>
            </a:prstGeom>
          </p:spPr>
        </p:pic>
        <p:sp>
          <p:nvSpPr>
            <p:cNvPr id="14" name="CuadroTexto 13"/>
            <p:cNvSpPr txBox="1"/>
            <p:nvPr/>
          </p:nvSpPr>
          <p:spPr>
            <a:xfrm>
              <a:off x="1008556" y="4917188"/>
              <a:ext cx="1462799" cy="3965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400" dirty="0">
                  <a:solidFill>
                    <a:srgbClr val="001F31"/>
                  </a:solidFill>
                  <a:latin typeface="Graphik Medium" panose="020B0603030202060203" pitchFamily="34" charset="0"/>
                </a:rPr>
                <a:t>PROGRAMA DE </a:t>
              </a:r>
            </a:p>
            <a:p>
              <a:r>
                <a:rPr lang="es-MX" sz="1400" dirty="0">
                  <a:solidFill>
                    <a:srgbClr val="001F31"/>
                  </a:solidFill>
                  <a:latin typeface="Graphik Medium" panose="020B0603030202060203" pitchFamily="34" charset="0"/>
                </a:rPr>
                <a:t>CALIDAD INSTITUCIONAL </a:t>
              </a:r>
            </a:p>
            <a:p>
              <a:r>
                <a:rPr lang="es-MX" sz="1400" dirty="0">
                  <a:solidFill>
                    <a:srgbClr val="001F31"/>
                  </a:solidFill>
                  <a:latin typeface="Graphik Medium" panose="020B0603030202060203" pitchFamily="34" charset="0"/>
                </a:rPr>
                <a:t>Y MEJORA CONTINUA</a:t>
              </a:r>
            </a:p>
          </p:txBody>
        </p:sp>
      </p:grpSp>
      <p:sp>
        <p:nvSpPr>
          <p:cNvPr id="16" name="Rectángulo 15"/>
          <p:cNvSpPr/>
          <p:nvPr/>
        </p:nvSpPr>
        <p:spPr>
          <a:xfrm>
            <a:off x="399482" y="2476500"/>
            <a:ext cx="2958081" cy="1114425"/>
          </a:xfrm>
          <a:prstGeom prst="rect">
            <a:avLst/>
          </a:prstGeom>
          <a:noFill/>
          <a:ln w="38100"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Rectángulo 16"/>
          <p:cNvSpPr/>
          <p:nvPr/>
        </p:nvSpPr>
        <p:spPr>
          <a:xfrm>
            <a:off x="3495092" y="2476499"/>
            <a:ext cx="2958081" cy="1114425"/>
          </a:xfrm>
          <a:prstGeom prst="rect">
            <a:avLst/>
          </a:prstGeom>
          <a:noFill/>
          <a:ln w="38100"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Rectángulo 17"/>
          <p:cNvSpPr/>
          <p:nvPr/>
        </p:nvSpPr>
        <p:spPr>
          <a:xfrm>
            <a:off x="399481" y="3705224"/>
            <a:ext cx="2958081" cy="800101"/>
          </a:xfrm>
          <a:prstGeom prst="rect">
            <a:avLst/>
          </a:prstGeom>
          <a:noFill/>
          <a:ln w="38100"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Rectángulo 18"/>
          <p:cNvSpPr/>
          <p:nvPr/>
        </p:nvSpPr>
        <p:spPr>
          <a:xfrm>
            <a:off x="3495092" y="3714236"/>
            <a:ext cx="2958081" cy="800101"/>
          </a:xfrm>
          <a:prstGeom prst="rect">
            <a:avLst/>
          </a:prstGeom>
          <a:noFill/>
          <a:ln w="38100"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Rectángulo 19"/>
          <p:cNvSpPr/>
          <p:nvPr/>
        </p:nvSpPr>
        <p:spPr>
          <a:xfrm>
            <a:off x="399480" y="4604481"/>
            <a:ext cx="6053693" cy="424720"/>
          </a:xfrm>
          <a:prstGeom prst="rect">
            <a:avLst/>
          </a:prstGeom>
          <a:noFill/>
          <a:ln w="38100"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Rectángulo 20"/>
          <p:cNvSpPr/>
          <p:nvPr/>
        </p:nvSpPr>
        <p:spPr>
          <a:xfrm>
            <a:off x="399480" y="5124541"/>
            <a:ext cx="1934145" cy="1133384"/>
          </a:xfrm>
          <a:prstGeom prst="rect">
            <a:avLst/>
          </a:prstGeom>
          <a:noFill/>
          <a:ln w="38100"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Rectángulo 21"/>
          <p:cNvSpPr/>
          <p:nvPr/>
        </p:nvSpPr>
        <p:spPr>
          <a:xfrm>
            <a:off x="2475747" y="5123824"/>
            <a:ext cx="1934145" cy="1133384"/>
          </a:xfrm>
          <a:prstGeom prst="rect">
            <a:avLst/>
          </a:prstGeom>
          <a:noFill/>
          <a:ln w="38100"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3" name="Rectángulo 22"/>
          <p:cNvSpPr/>
          <p:nvPr/>
        </p:nvSpPr>
        <p:spPr>
          <a:xfrm>
            <a:off x="4519028" y="5119345"/>
            <a:ext cx="1934145" cy="1133384"/>
          </a:xfrm>
          <a:prstGeom prst="rect">
            <a:avLst/>
          </a:prstGeom>
          <a:noFill/>
          <a:ln w="38100"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Rectángulo 23"/>
          <p:cNvSpPr/>
          <p:nvPr/>
        </p:nvSpPr>
        <p:spPr>
          <a:xfrm>
            <a:off x="4519028" y="6376644"/>
            <a:ext cx="1934145" cy="1223603"/>
          </a:xfrm>
          <a:prstGeom prst="rect">
            <a:avLst/>
          </a:prstGeom>
          <a:noFill/>
          <a:ln w="38100"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Rectángulo 24"/>
          <p:cNvSpPr/>
          <p:nvPr/>
        </p:nvSpPr>
        <p:spPr>
          <a:xfrm>
            <a:off x="399481" y="6377103"/>
            <a:ext cx="4010412" cy="566622"/>
          </a:xfrm>
          <a:prstGeom prst="rect">
            <a:avLst/>
          </a:prstGeom>
          <a:noFill/>
          <a:ln w="38100"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Rectángulo 25"/>
          <p:cNvSpPr/>
          <p:nvPr/>
        </p:nvSpPr>
        <p:spPr>
          <a:xfrm>
            <a:off x="399480" y="7033625"/>
            <a:ext cx="4010412" cy="566622"/>
          </a:xfrm>
          <a:prstGeom prst="rect">
            <a:avLst/>
          </a:prstGeom>
          <a:noFill/>
          <a:ln w="38100"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Rectángulo 26"/>
          <p:cNvSpPr/>
          <p:nvPr/>
        </p:nvSpPr>
        <p:spPr>
          <a:xfrm>
            <a:off x="399480" y="7695445"/>
            <a:ext cx="2958082" cy="1086605"/>
          </a:xfrm>
          <a:prstGeom prst="rect">
            <a:avLst/>
          </a:prstGeom>
          <a:noFill/>
          <a:ln w="38100"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8" name="Rectángulo 27"/>
          <p:cNvSpPr/>
          <p:nvPr/>
        </p:nvSpPr>
        <p:spPr>
          <a:xfrm>
            <a:off x="3495092" y="7690147"/>
            <a:ext cx="2958082" cy="1086605"/>
          </a:xfrm>
          <a:prstGeom prst="rect">
            <a:avLst/>
          </a:prstGeom>
          <a:noFill/>
          <a:ln w="38100"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CuadroTexto 1"/>
          <p:cNvSpPr txBox="1"/>
          <p:nvPr/>
        </p:nvSpPr>
        <p:spPr>
          <a:xfrm>
            <a:off x="530733" y="1071762"/>
            <a:ext cx="275272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700" b="1" dirty="0" smtClean="0">
                <a:latin typeface="Graphik Medium" panose="020B0603030202060203" pitchFamily="34" charset="0"/>
              </a:rPr>
              <a:t>Fondo:</a:t>
            </a:r>
          </a:p>
          <a:p>
            <a:r>
              <a:rPr lang="es-MX" sz="1700" b="1" dirty="0" err="1" smtClean="0">
                <a:latin typeface="Graphik Medium" panose="020B0603030202060203" pitchFamily="34" charset="0"/>
              </a:rPr>
              <a:t>Subfondo</a:t>
            </a:r>
            <a:r>
              <a:rPr lang="es-MX" sz="1700" b="1" dirty="0" smtClean="0">
                <a:latin typeface="Graphik Medium" panose="020B0603030202060203" pitchFamily="34" charset="0"/>
              </a:rPr>
              <a:t>:</a:t>
            </a:r>
          </a:p>
          <a:p>
            <a:r>
              <a:rPr lang="es-MX" sz="1700" b="1" dirty="0" smtClean="0">
                <a:latin typeface="Graphik Medium" panose="020B0603030202060203" pitchFamily="34" charset="0"/>
              </a:rPr>
              <a:t>Unidad administrativa:</a:t>
            </a:r>
          </a:p>
          <a:p>
            <a:r>
              <a:rPr lang="es-MX" sz="1700" b="1" dirty="0" smtClean="0">
                <a:latin typeface="Graphik Medium" panose="020B0603030202060203" pitchFamily="34" charset="0"/>
              </a:rPr>
              <a:t>Área generadora:</a:t>
            </a:r>
            <a:endParaRPr lang="es-MX" sz="1700" b="1" dirty="0">
              <a:latin typeface="Graphik Medium" panose="020B0603030202060203" pitchFamily="34" charset="0"/>
            </a:endParaRPr>
          </a:p>
        </p:txBody>
      </p:sp>
      <p:sp>
        <p:nvSpPr>
          <p:cNvPr id="29" name="CuadroTexto 28"/>
          <p:cNvSpPr txBox="1"/>
          <p:nvPr/>
        </p:nvSpPr>
        <p:spPr>
          <a:xfrm>
            <a:off x="399480" y="2494900"/>
            <a:ext cx="27527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>
                <a:latin typeface="Graphik Medium" panose="020B0603030202060203" pitchFamily="34" charset="0"/>
              </a:rPr>
              <a:t>Sección:</a:t>
            </a:r>
          </a:p>
          <a:p>
            <a:r>
              <a:rPr lang="es-MX" sz="1600" dirty="0" smtClean="0">
                <a:latin typeface="Graphik Medium" panose="020B0603030202060203" pitchFamily="34" charset="0"/>
              </a:rPr>
              <a:t>Serie:</a:t>
            </a:r>
          </a:p>
          <a:p>
            <a:r>
              <a:rPr lang="es-MX" sz="1600" dirty="0" err="1" smtClean="0">
                <a:latin typeface="Graphik Medium" panose="020B0603030202060203" pitchFamily="34" charset="0"/>
              </a:rPr>
              <a:t>Subserie</a:t>
            </a:r>
            <a:r>
              <a:rPr lang="es-MX" sz="1600" dirty="0" smtClean="0">
                <a:latin typeface="Graphik Medium" panose="020B0603030202060203" pitchFamily="34" charset="0"/>
              </a:rPr>
              <a:t>:</a:t>
            </a:r>
          </a:p>
          <a:p>
            <a:r>
              <a:rPr lang="es-MX" sz="1600" dirty="0" smtClean="0">
                <a:latin typeface="Graphik Medium" panose="020B0603030202060203" pitchFamily="34" charset="0"/>
              </a:rPr>
              <a:t>Código:</a:t>
            </a:r>
            <a:endParaRPr lang="es-MX" sz="1600" dirty="0">
              <a:latin typeface="Graphik Medium" panose="020B0603030202060203" pitchFamily="34" charset="0"/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3574398" y="2513103"/>
            <a:ext cx="27527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>
                <a:latin typeface="Graphik Medium" panose="020B0603030202060203" pitchFamily="34" charset="0"/>
              </a:rPr>
              <a:t>Asunto</a:t>
            </a:r>
            <a:endParaRPr lang="es-MX" sz="1400" b="1" dirty="0">
              <a:latin typeface="Graphik Medium" panose="020B0603030202060203" pitchFamily="34" charset="0"/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399480" y="3690189"/>
            <a:ext cx="28839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latin typeface="Graphik Medium" panose="020B0603030202060203" pitchFamily="34" charset="0"/>
              </a:rPr>
              <a:t>Fecha de apertura:      </a:t>
            </a:r>
            <a:r>
              <a:rPr lang="es-MX" sz="1100" dirty="0" err="1" smtClean="0">
                <a:latin typeface="Graphik Medium" panose="020B0603030202060203" pitchFamily="34" charset="0"/>
              </a:rPr>
              <a:t>dd</a:t>
            </a:r>
            <a:r>
              <a:rPr lang="es-MX" sz="1100" dirty="0" smtClean="0">
                <a:latin typeface="Graphik Medium" panose="020B0603030202060203" pitchFamily="34" charset="0"/>
              </a:rPr>
              <a:t> mm </a:t>
            </a:r>
            <a:r>
              <a:rPr lang="es-MX" sz="1100" dirty="0" err="1" smtClean="0">
                <a:latin typeface="Graphik Medium" panose="020B0603030202060203" pitchFamily="34" charset="0"/>
              </a:rPr>
              <a:t>aaaa</a:t>
            </a:r>
            <a:endParaRPr lang="es-MX" sz="1100" dirty="0">
              <a:latin typeface="Graphik Medium" panose="020B0603030202060203" pitchFamily="34" charset="0"/>
            </a:endParaRPr>
          </a:p>
        </p:txBody>
      </p:sp>
      <p:sp>
        <p:nvSpPr>
          <p:cNvPr id="32" name="CuadroTexto 31"/>
          <p:cNvSpPr txBox="1"/>
          <p:nvPr/>
        </p:nvSpPr>
        <p:spPr>
          <a:xfrm>
            <a:off x="418530" y="4159658"/>
            <a:ext cx="28839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latin typeface="Graphik Medium" panose="020B0603030202060203" pitchFamily="34" charset="0"/>
              </a:rPr>
              <a:t>Fecha de cierre:       </a:t>
            </a:r>
            <a:r>
              <a:rPr lang="es-MX" sz="1100" dirty="0" err="1" smtClean="0">
                <a:latin typeface="Graphik Medium" panose="020B0603030202060203" pitchFamily="34" charset="0"/>
              </a:rPr>
              <a:t>dd</a:t>
            </a:r>
            <a:r>
              <a:rPr lang="es-MX" sz="1100" dirty="0" smtClean="0">
                <a:latin typeface="Graphik Medium" panose="020B0603030202060203" pitchFamily="34" charset="0"/>
              </a:rPr>
              <a:t> mm </a:t>
            </a:r>
            <a:r>
              <a:rPr lang="es-MX" sz="1100" dirty="0" err="1" smtClean="0">
                <a:latin typeface="Graphik Medium" panose="020B0603030202060203" pitchFamily="34" charset="0"/>
              </a:rPr>
              <a:t>aaaa</a:t>
            </a:r>
            <a:endParaRPr lang="es-MX" sz="1100" dirty="0">
              <a:latin typeface="Graphik Medium" panose="020B0603030202060203" pitchFamily="34" charset="0"/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3526965" y="3806509"/>
            <a:ext cx="2883978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latin typeface="Graphik Medium" panose="020B0603030202060203" pitchFamily="34" charset="0"/>
              </a:rPr>
              <a:t>Núm. de expedientes:</a:t>
            </a:r>
          </a:p>
          <a:p>
            <a:endParaRPr lang="es-MX" sz="300" dirty="0" smtClean="0">
              <a:latin typeface="Graphik Medium" panose="020B0603030202060203" pitchFamily="34" charset="0"/>
            </a:endParaRPr>
          </a:p>
          <a:p>
            <a:r>
              <a:rPr lang="es-MX" sz="1400" dirty="0" smtClean="0">
                <a:latin typeface="Graphik Medium" panose="020B0603030202060203" pitchFamily="34" charset="0"/>
              </a:rPr>
              <a:t>Núm. de hojas:</a:t>
            </a:r>
            <a:endParaRPr lang="es-MX" dirty="0">
              <a:latin typeface="Graphik Medium" panose="020B0603030202060203" pitchFamily="34" charset="0"/>
            </a:endParaRPr>
          </a:p>
        </p:txBody>
      </p:sp>
      <p:sp>
        <p:nvSpPr>
          <p:cNvPr id="34" name="CuadroTexto 33"/>
          <p:cNvSpPr txBox="1"/>
          <p:nvPr/>
        </p:nvSpPr>
        <p:spPr>
          <a:xfrm>
            <a:off x="418530" y="4663694"/>
            <a:ext cx="5925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latin typeface="Graphik Medium" panose="020B0603030202060203" pitchFamily="34" charset="0"/>
              </a:rPr>
              <a:t>Fundamento legal:</a:t>
            </a:r>
            <a:endParaRPr lang="es-MX" dirty="0">
              <a:latin typeface="Graphik Medium" panose="020B0603030202060203" pitchFamily="34" charset="0"/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473292" y="5212417"/>
            <a:ext cx="18698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 smtClean="0">
                <a:latin typeface="Graphik Medium" panose="020B0603030202060203" pitchFamily="34" charset="0"/>
              </a:rPr>
              <a:t>Valor documental primario</a:t>
            </a:r>
            <a:endParaRPr lang="es-MX" sz="1050" dirty="0">
              <a:latin typeface="Graphik Medium" panose="020B0603030202060203" pitchFamily="34" charset="0"/>
            </a:endParaRPr>
          </a:p>
        </p:txBody>
      </p:sp>
      <p:sp>
        <p:nvSpPr>
          <p:cNvPr id="36" name="CuadroTexto 35"/>
          <p:cNvSpPr txBox="1"/>
          <p:nvPr/>
        </p:nvSpPr>
        <p:spPr>
          <a:xfrm>
            <a:off x="2540034" y="5213023"/>
            <a:ext cx="18698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 smtClean="0">
                <a:latin typeface="Graphik Medium" panose="020B0603030202060203" pitchFamily="34" charset="0"/>
              </a:rPr>
              <a:t>Valor documental secundario</a:t>
            </a:r>
            <a:endParaRPr lang="es-MX" sz="1050" dirty="0">
              <a:latin typeface="Graphik Medium" panose="020B0603030202060203" pitchFamily="34" charset="0"/>
            </a:endParaRPr>
          </a:p>
        </p:txBody>
      </p:sp>
      <p:sp>
        <p:nvSpPr>
          <p:cNvPr id="37" name="CuadroTexto 36"/>
          <p:cNvSpPr txBox="1"/>
          <p:nvPr/>
        </p:nvSpPr>
        <p:spPr>
          <a:xfrm>
            <a:off x="4564883" y="5212387"/>
            <a:ext cx="18698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 smtClean="0">
                <a:latin typeface="Graphik Medium" panose="020B0603030202060203" pitchFamily="34" charset="0"/>
              </a:rPr>
              <a:t>Clasificación de la información </a:t>
            </a:r>
            <a:endParaRPr lang="es-MX" sz="1050" dirty="0">
              <a:latin typeface="Graphik Medium" panose="020B0603030202060203" pitchFamily="34" charset="0"/>
            </a:endParaRPr>
          </a:p>
        </p:txBody>
      </p:sp>
      <p:sp>
        <p:nvSpPr>
          <p:cNvPr id="38" name="CuadroTexto 37"/>
          <p:cNvSpPr txBox="1"/>
          <p:nvPr/>
        </p:nvSpPr>
        <p:spPr>
          <a:xfrm>
            <a:off x="506278" y="5507424"/>
            <a:ext cx="1869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 smtClean="0">
                <a:latin typeface="Graphik Medium" panose="020B0603030202060203" pitchFamily="34" charset="0"/>
              </a:rPr>
              <a:t>Administrativo </a:t>
            </a:r>
          </a:p>
          <a:p>
            <a:endParaRPr lang="es-MX" sz="500" dirty="0">
              <a:latin typeface="Graphik Medium" panose="020B0603030202060203" pitchFamily="34" charset="0"/>
            </a:endParaRPr>
          </a:p>
          <a:p>
            <a:r>
              <a:rPr lang="es-MX" sz="900" dirty="0" smtClean="0">
                <a:latin typeface="Graphik Medium" panose="020B0603030202060203" pitchFamily="34" charset="0"/>
              </a:rPr>
              <a:t>Fiscal </a:t>
            </a:r>
          </a:p>
          <a:p>
            <a:endParaRPr lang="es-MX" sz="400" dirty="0">
              <a:latin typeface="Graphik Medium" panose="020B0603030202060203" pitchFamily="34" charset="0"/>
            </a:endParaRPr>
          </a:p>
          <a:p>
            <a:r>
              <a:rPr lang="es-MX" sz="900" dirty="0" smtClean="0">
                <a:latin typeface="Graphik Medium" panose="020B0603030202060203" pitchFamily="34" charset="0"/>
              </a:rPr>
              <a:t>Legal </a:t>
            </a:r>
            <a:endParaRPr lang="es-MX" sz="1050" dirty="0">
              <a:latin typeface="Graphik Medium" panose="020B0603030202060203" pitchFamily="34" charset="0"/>
            </a:endParaRPr>
          </a:p>
        </p:txBody>
      </p:sp>
      <p:sp>
        <p:nvSpPr>
          <p:cNvPr id="39" name="CuadroTexto 38"/>
          <p:cNvSpPr txBox="1"/>
          <p:nvPr/>
        </p:nvSpPr>
        <p:spPr>
          <a:xfrm>
            <a:off x="2549885" y="5503078"/>
            <a:ext cx="1869858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 smtClean="0">
                <a:latin typeface="Graphik Medium" panose="020B0603030202060203" pitchFamily="34" charset="0"/>
              </a:rPr>
              <a:t>Informativo </a:t>
            </a:r>
          </a:p>
          <a:p>
            <a:endParaRPr lang="es-MX" sz="500" dirty="0">
              <a:latin typeface="Graphik Medium" panose="020B0603030202060203" pitchFamily="34" charset="0"/>
            </a:endParaRPr>
          </a:p>
          <a:p>
            <a:r>
              <a:rPr lang="es-MX" sz="900" dirty="0" err="1" smtClean="0">
                <a:latin typeface="Graphik Medium" panose="020B0603030202060203" pitchFamily="34" charset="0"/>
              </a:rPr>
              <a:t>Evidencial</a:t>
            </a:r>
            <a:endParaRPr lang="es-MX" sz="900" dirty="0" smtClean="0">
              <a:latin typeface="Graphik Medium" panose="020B0603030202060203" pitchFamily="34" charset="0"/>
            </a:endParaRPr>
          </a:p>
          <a:p>
            <a:endParaRPr lang="es-MX" sz="400" dirty="0">
              <a:latin typeface="Graphik Medium" panose="020B0603030202060203" pitchFamily="34" charset="0"/>
            </a:endParaRPr>
          </a:p>
          <a:p>
            <a:r>
              <a:rPr lang="es-MX" sz="900" dirty="0" smtClean="0">
                <a:latin typeface="Graphik Medium" panose="020B0603030202060203" pitchFamily="34" charset="0"/>
              </a:rPr>
              <a:t>Testimonial</a:t>
            </a:r>
            <a:endParaRPr lang="es-MX" sz="1050" dirty="0">
              <a:latin typeface="Graphik Medium" panose="020B0603030202060203" pitchFamily="34" charset="0"/>
            </a:endParaRPr>
          </a:p>
        </p:txBody>
      </p:sp>
      <p:sp>
        <p:nvSpPr>
          <p:cNvPr id="40" name="CuadroTexto 39"/>
          <p:cNvSpPr txBox="1"/>
          <p:nvPr/>
        </p:nvSpPr>
        <p:spPr>
          <a:xfrm>
            <a:off x="4587028" y="5498562"/>
            <a:ext cx="186985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 smtClean="0">
                <a:latin typeface="Graphik Medium" panose="020B0603030202060203" pitchFamily="34" charset="0"/>
              </a:rPr>
              <a:t>Publica</a:t>
            </a:r>
          </a:p>
          <a:p>
            <a:endParaRPr lang="es-MX" sz="600" dirty="0">
              <a:latin typeface="Graphik Medium" panose="020B0603030202060203" pitchFamily="34" charset="0"/>
            </a:endParaRPr>
          </a:p>
          <a:p>
            <a:r>
              <a:rPr lang="es-MX" sz="900" dirty="0" smtClean="0">
                <a:latin typeface="Graphik Medium" panose="020B0603030202060203" pitchFamily="34" charset="0"/>
              </a:rPr>
              <a:t>Reservada</a:t>
            </a:r>
          </a:p>
          <a:p>
            <a:endParaRPr lang="es-MX" sz="500" dirty="0">
              <a:latin typeface="Graphik Medium" panose="020B0603030202060203" pitchFamily="34" charset="0"/>
            </a:endParaRPr>
          </a:p>
          <a:p>
            <a:r>
              <a:rPr lang="es-MX" sz="900" dirty="0" smtClean="0">
                <a:latin typeface="Graphik Medium" panose="020B0603030202060203" pitchFamily="34" charset="0"/>
              </a:rPr>
              <a:t>Confidencial </a:t>
            </a:r>
            <a:endParaRPr lang="es-MX" sz="1050" dirty="0">
              <a:latin typeface="Graphik Medium" panose="020B0603030202060203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3743906" y="8018250"/>
            <a:ext cx="167225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809625"/>
            <a:r>
              <a:rPr lang="es-MX" sz="900" dirty="0" smtClean="0">
                <a:solidFill>
                  <a:prstClr val="black"/>
                </a:solidFill>
                <a:latin typeface="Graphik Medium" panose="020B0603030202060203" pitchFamily="34" charset="0"/>
              </a:rPr>
              <a:t>1	</a:t>
            </a:r>
            <a:r>
              <a:rPr lang="es-MX" sz="900" dirty="0" err="1" smtClean="0">
                <a:solidFill>
                  <a:prstClr val="black"/>
                </a:solidFill>
                <a:latin typeface="Graphik Medium" panose="020B0603030202060203" pitchFamily="34" charset="0"/>
              </a:rPr>
              <a:t>dd</a:t>
            </a:r>
            <a:r>
              <a:rPr lang="es-MX" sz="900" dirty="0" smtClean="0">
                <a:solidFill>
                  <a:prstClr val="black"/>
                </a:solidFill>
                <a:latin typeface="Graphik Medium" panose="020B0603030202060203" pitchFamily="34" charset="0"/>
              </a:rPr>
              <a:t> </a:t>
            </a:r>
            <a:r>
              <a:rPr lang="es-MX" sz="900" dirty="0">
                <a:solidFill>
                  <a:prstClr val="black"/>
                </a:solidFill>
                <a:latin typeface="Graphik Medium" panose="020B0603030202060203" pitchFamily="34" charset="0"/>
              </a:rPr>
              <a:t>mm </a:t>
            </a:r>
            <a:r>
              <a:rPr lang="es-MX" sz="900" dirty="0" err="1" smtClean="0">
                <a:solidFill>
                  <a:prstClr val="black"/>
                </a:solidFill>
                <a:latin typeface="Graphik Medium" panose="020B0603030202060203" pitchFamily="34" charset="0"/>
              </a:rPr>
              <a:t>aaaa</a:t>
            </a:r>
            <a:endParaRPr lang="es-MX" sz="900" dirty="0" smtClean="0">
              <a:solidFill>
                <a:prstClr val="black"/>
              </a:solidFill>
              <a:latin typeface="Graphik Medium" panose="020B0603030202060203" pitchFamily="34" charset="0"/>
            </a:endParaRPr>
          </a:p>
          <a:p>
            <a:pPr lvl="0" defTabSz="809625"/>
            <a:endParaRPr lang="es-MX" sz="600" dirty="0">
              <a:solidFill>
                <a:prstClr val="black"/>
              </a:solidFill>
              <a:latin typeface="Graphik Medium" panose="020B0603030202060203" pitchFamily="34" charset="0"/>
            </a:endParaRPr>
          </a:p>
          <a:p>
            <a:pPr defTabSz="809625"/>
            <a:r>
              <a:rPr lang="es-MX" sz="900" dirty="0" smtClean="0">
                <a:solidFill>
                  <a:prstClr val="black"/>
                </a:solidFill>
                <a:latin typeface="Graphik Medium" panose="020B0603030202060203" pitchFamily="34" charset="0"/>
              </a:rPr>
              <a:t>2</a:t>
            </a:r>
            <a:r>
              <a:rPr lang="es-MX" sz="900" dirty="0">
                <a:solidFill>
                  <a:prstClr val="black"/>
                </a:solidFill>
                <a:latin typeface="Graphik Medium" panose="020B0603030202060203" pitchFamily="34" charset="0"/>
              </a:rPr>
              <a:t>	</a:t>
            </a:r>
            <a:r>
              <a:rPr lang="es-MX" sz="900" dirty="0" err="1">
                <a:solidFill>
                  <a:prstClr val="black"/>
                </a:solidFill>
                <a:latin typeface="Graphik Medium" panose="020B0603030202060203" pitchFamily="34" charset="0"/>
              </a:rPr>
              <a:t>dd</a:t>
            </a:r>
            <a:r>
              <a:rPr lang="es-MX" sz="900" dirty="0">
                <a:solidFill>
                  <a:prstClr val="black"/>
                </a:solidFill>
                <a:latin typeface="Graphik Medium" panose="020B0603030202060203" pitchFamily="34" charset="0"/>
              </a:rPr>
              <a:t> mm </a:t>
            </a:r>
            <a:r>
              <a:rPr lang="es-MX" sz="900" dirty="0" err="1">
                <a:solidFill>
                  <a:prstClr val="black"/>
                </a:solidFill>
                <a:latin typeface="Graphik Medium" panose="020B0603030202060203" pitchFamily="34" charset="0"/>
              </a:rPr>
              <a:t>aaaa</a:t>
            </a:r>
            <a:endParaRPr lang="es-MX" sz="900" dirty="0">
              <a:solidFill>
                <a:prstClr val="black"/>
              </a:solidFill>
              <a:latin typeface="Graphik Medium" panose="020B0603030202060203" pitchFamily="34" charset="0"/>
            </a:endParaRPr>
          </a:p>
          <a:p>
            <a:pPr lvl="0" defTabSz="809625"/>
            <a:endParaRPr lang="es-MX" sz="400" dirty="0" smtClean="0">
              <a:solidFill>
                <a:prstClr val="black"/>
              </a:solidFill>
              <a:latin typeface="Graphik Medium" panose="020B0603030202060203" pitchFamily="34" charset="0"/>
            </a:endParaRPr>
          </a:p>
          <a:p>
            <a:pPr defTabSz="809625"/>
            <a:r>
              <a:rPr lang="es-MX" sz="900" dirty="0" smtClean="0">
                <a:solidFill>
                  <a:prstClr val="black"/>
                </a:solidFill>
                <a:latin typeface="Graphik Medium" panose="020B0603030202060203" pitchFamily="34" charset="0"/>
              </a:rPr>
              <a:t>3</a:t>
            </a:r>
            <a:r>
              <a:rPr lang="es-MX" sz="900" dirty="0">
                <a:solidFill>
                  <a:prstClr val="black"/>
                </a:solidFill>
                <a:latin typeface="Graphik Medium" panose="020B0603030202060203" pitchFamily="34" charset="0"/>
              </a:rPr>
              <a:t>	</a:t>
            </a:r>
            <a:r>
              <a:rPr lang="es-MX" sz="900" dirty="0" err="1">
                <a:solidFill>
                  <a:prstClr val="black"/>
                </a:solidFill>
                <a:latin typeface="Graphik Medium" panose="020B0603030202060203" pitchFamily="34" charset="0"/>
              </a:rPr>
              <a:t>dd</a:t>
            </a:r>
            <a:r>
              <a:rPr lang="es-MX" sz="900" dirty="0">
                <a:solidFill>
                  <a:prstClr val="black"/>
                </a:solidFill>
                <a:latin typeface="Graphik Medium" panose="020B0603030202060203" pitchFamily="34" charset="0"/>
              </a:rPr>
              <a:t> mm </a:t>
            </a:r>
            <a:r>
              <a:rPr lang="es-MX" sz="900" dirty="0" err="1">
                <a:solidFill>
                  <a:prstClr val="black"/>
                </a:solidFill>
                <a:latin typeface="Graphik Medium" panose="020B0603030202060203" pitchFamily="34" charset="0"/>
              </a:rPr>
              <a:t>aaaa</a:t>
            </a:r>
            <a:endParaRPr lang="es-MX" sz="900" dirty="0">
              <a:solidFill>
                <a:prstClr val="black"/>
              </a:solidFill>
              <a:latin typeface="Graphik Medium" panose="020B0603030202060203" pitchFamily="34" charset="0"/>
            </a:endParaRPr>
          </a:p>
          <a:p>
            <a:pPr lvl="0" defTabSz="809625"/>
            <a:endParaRPr lang="es-MX" sz="900" dirty="0">
              <a:solidFill>
                <a:prstClr val="black"/>
              </a:solidFill>
              <a:latin typeface="Graphik Medium" panose="020B0603030202060203" pitchFamily="34" charset="0"/>
            </a:endParaRPr>
          </a:p>
        </p:txBody>
      </p:sp>
      <p:sp>
        <p:nvSpPr>
          <p:cNvPr id="41" name="CuadroTexto 40"/>
          <p:cNvSpPr txBox="1"/>
          <p:nvPr/>
        </p:nvSpPr>
        <p:spPr>
          <a:xfrm>
            <a:off x="600588" y="6409259"/>
            <a:ext cx="372757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 smtClean="0">
                <a:latin typeface="Graphik Medium" panose="020B0603030202060203" pitchFamily="34" charset="0"/>
              </a:rPr>
              <a:t>Vigencia documental:</a:t>
            </a:r>
          </a:p>
          <a:p>
            <a:endParaRPr lang="es-MX" sz="600" dirty="0">
              <a:latin typeface="Graphik Medium" panose="020B0603030202060203" pitchFamily="34" charset="0"/>
            </a:endParaRPr>
          </a:p>
          <a:p>
            <a:pPr defTabSz="987425"/>
            <a:r>
              <a:rPr lang="es-MX" sz="900" dirty="0" smtClean="0">
                <a:latin typeface="Graphik Medium" panose="020B0603030202060203" pitchFamily="34" charset="0"/>
              </a:rPr>
              <a:t>En trámite                Años                 Concentración                      Años </a:t>
            </a:r>
            <a:endParaRPr lang="es-MX" sz="1050" dirty="0">
              <a:latin typeface="Graphik Medium" panose="020B0603030202060203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955482" y="5562668"/>
            <a:ext cx="144000" cy="144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2" name="Rectángulo 41"/>
          <p:cNvSpPr/>
          <p:nvPr/>
        </p:nvSpPr>
        <p:spPr>
          <a:xfrm>
            <a:off x="1955482" y="5765116"/>
            <a:ext cx="144000" cy="144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3" name="Rectángulo 42"/>
          <p:cNvSpPr/>
          <p:nvPr/>
        </p:nvSpPr>
        <p:spPr>
          <a:xfrm>
            <a:off x="1955482" y="5965096"/>
            <a:ext cx="144000" cy="144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4" name="Rectángulo 43"/>
          <p:cNvSpPr/>
          <p:nvPr/>
        </p:nvSpPr>
        <p:spPr>
          <a:xfrm>
            <a:off x="4089082" y="5563033"/>
            <a:ext cx="144000" cy="144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5" name="Rectángulo 44"/>
          <p:cNvSpPr/>
          <p:nvPr/>
        </p:nvSpPr>
        <p:spPr>
          <a:xfrm>
            <a:off x="4089082" y="5765481"/>
            <a:ext cx="144000" cy="144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6" name="Rectángulo 45"/>
          <p:cNvSpPr/>
          <p:nvPr/>
        </p:nvSpPr>
        <p:spPr>
          <a:xfrm>
            <a:off x="4089082" y="5965461"/>
            <a:ext cx="144000" cy="144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7" name="Rectángulo 46"/>
          <p:cNvSpPr/>
          <p:nvPr/>
        </p:nvSpPr>
        <p:spPr>
          <a:xfrm>
            <a:off x="6133782" y="5567036"/>
            <a:ext cx="144000" cy="144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8" name="Rectángulo 47"/>
          <p:cNvSpPr/>
          <p:nvPr/>
        </p:nvSpPr>
        <p:spPr>
          <a:xfrm>
            <a:off x="6133782" y="5769484"/>
            <a:ext cx="144000" cy="144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9" name="Rectángulo 48"/>
          <p:cNvSpPr/>
          <p:nvPr/>
        </p:nvSpPr>
        <p:spPr>
          <a:xfrm>
            <a:off x="6133782" y="5969464"/>
            <a:ext cx="144000" cy="144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0" name="Rectángulo 49"/>
          <p:cNvSpPr/>
          <p:nvPr/>
        </p:nvSpPr>
        <p:spPr>
          <a:xfrm>
            <a:off x="2836644" y="8074431"/>
            <a:ext cx="144000" cy="144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1" name="Rectángulo 50"/>
          <p:cNvSpPr/>
          <p:nvPr/>
        </p:nvSpPr>
        <p:spPr>
          <a:xfrm>
            <a:off x="2836644" y="8276879"/>
            <a:ext cx="144000" cy="144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2" name="Rectángulo 51"/>
          <p:cNvSpPr/>
          <p:nvPr/>
        </p:nvSpPr>
        <p:spPr>
          <a:xfrm>
            <a:off x="2836644" y="8476859"/>
            <a:ext cx="144000" cy="144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3" name="CuadroTexto 52"/>
          <p:cNvSpPr txBox="1"/>
          <p:nvPr/>
        </p:nvSpPr>
        <p:spPr>
          <a:xfrm>
            <a:off x="598515" y="7086057"/>
            <a:ext cx="33626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 smtClean="0">
                <a:latin typeface="Graphik Medium" panose="020B0603030202060203" pitchFamily="34" charset="0"/>
              </a:rPr>
              <a:t>Ubicación física del expediente: </a:t>
            </a:r>
            <a:endParaRPr lang="es-MX" sz="1050" dirty="0">
              <a:latin typeface="Graphik Medium" panose="020B0603030202060203" pitchFamily="34" charset="0"/>
            </a:endParaRPr>
          </a:p>
        </p:txBody>
      </p:sp>
      <p:sp>
        <p:nvSpPr>
          <p:cNvPr id="54" name="CuadroTexto 53"/>
          <p:cNvSpPr txBox="1"/>
          <p:nvPr/>
        </p:nvSpPr>
        <p:spPr>
          <a:xfrm>
            <a:off x="4541085" y="6433753"/>
            <a:ext cx="18698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 smtClean="0">
                <a:latin typeface="Graphik Medium" panose="020B0603030202060203" pitchFamily="34" charset="0"/>
              </a:rPr>
              <a:t>Observaciones: </a:t>
            </a:r>
            <a:endParaRPr lang="es-MX" sz="1050" dirty="0">
              <a:latin typeface="Graphik Medium" panose="020B0603030202060203" pitchFamily="34" charset="0"/>
            </a:endParaRPr>
          </a:p>
        </p:txBody>
      </p:sp>
      <p:sp>
        <p:nvSpPr>
          <p:cNvPr id="55" name="CuadroTexto 54"/>
          <p:cNvSpPr txBox="1"/>
          <p:nvPr/>
        </p:nvSpPr>
        <p:spPr>
          <a:xfrm>
            <a:off x="1514002" y="7747736"/>
            <a:ext cx="103588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 smtClean="0">
                <a:latin typeface="Graphik Medium" panose="020B0603030202060203" pitchFamily="34" charset="0"/>
              </a:rPr>
              <a:t>Destino final : </a:t>
            </a:r>
            <a:endParaRPr lang="es-MX" sz="1050" dirty="0">
              <a:latin typeface="Graphik Medium" panose="020B0603030202060203" pitchFamily="34" charset="0"/>
            </a:endParaRPr>
          </a:p>
        </p:txBody>
      </p:sp>
      <p:sp>
        <p:nvSpPr>
          <p:cNvPr id="56" name="CuadroTexto 55"/>
          <p:cNvSpPr txBox="1"/>
          <p:nvPr/>
        </p:nvSpPr>
        <p:spPr>
          <a:xfrm>
            <a:off x="3763182" y="7748355"/>
            <a:ext cx="17683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 smtClean="0">
                <a:latin typeface="Graphik Medium" panose="020B0603030202060203" pitchFamily="34" charset="0"/>
              </a:rPr>
              <a:t>Fecha(s) de consulta  </a:t>
            </a:r>
            <a:endParaRPr lang="es-MX" sz="1050" dirty="0">
              <a:latin typeface="Graphik Medium" panose="020B0603030202060203" pitchFamily="34" charset="0"/>
            </a:endParaRPr>
          </a:p>
        </p:txBody>
      </p:sp>
      <p:sp>
        <p:nvSpPr>
          <p:cNvPr id="57" name="CuadroTexto 56"/>
          <p:cNvSpPr txBox="1"/>
          <p:nvPr/>
        </p:nvSpPr>
        <p:spPr>
          <a:xfrm>
            <a:off x="511881" y="8046983"/>
            <a:ext cx="1869858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 smtClean="0">
                <a:latin typeface="Graphik Medium" panose="020B0603030202060203" pitchFamily="34" charset="0"/>
              </a:rPr>
              <a:t>Baja </a:t>
            </a:r>
          </a:p>
          <a:p>
            <a:endParaRPr lang="es-MX" sz="500" dirty="0" smtClean="0">
              <a:latin typeface="Graphik Medium" panose="020B0603030202060203" pitchFamily="34" charset="0"/>
            </a:endParaRPr>
          </a:p>
          <a:p>
            <a:r>
              <a:rPr lang="es-MX" sz="900" dirty="0" smtClean="0">
                <a:latin typeface="Graphik Medium" panose="020B0603030202060203" pitchFamily="34" charset="0"/>
              </a:rPr>
              <a:t>Archivo histórico </a:t>
            </a:r>
          </a:p>
          <a:p>
            <a:endParaRPr lang="es-MX" sz="400" dirty="0">
              <a:latin typeface="Graphik Medium" panose="020B0603030202060203" pitchFamily="34" charset="0"/>
            </a:endParaRPr>
          </a:p>
          <a:p>
            <a:r>
              <a:rPr lang="es-MX" sz="900" dirty="0" smtClean="0">
                <a:latin typeface="Graphik Medium" panose="020B0603030202060203" pitchFamily="34" charset="0"/>
              </a:rPr>
              <a:t>Muestreo </a:t>
            </a:r>
            <a:endParaRPr lang="es-MX" sz="1050" dirty="0">
              <a:latin typeface="Graphik Medium" panose="020B060303020206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960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ángulo 57"/>
          <p:cNvSpPr/>
          <p:nvPr/>
        </p:nvSpPr>
        <p:spPr>
          <a:xfrm flipH="1">
            <a:off x="1823703" y="73837"/>
            <a:ext cx="2633995" cy="9000000"/>
          </a:xfrm>
          <a:prstGeom prst="rect">
            <a:avLst/>
          </a:prstGeom>
          <a:noFill/>
          <a:ln w="104775"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9" name="CuadroTexto 58"/>
          <p:cNvSpPr txBox="1"/>
          <p:nvPr/>
        </p:nvSpPr>
        <p:spPr>
          <a:xfrm rot="16200000">
            <a:off x="727313" y="4199421"/>
            <a:ext cx="48902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raphik Medium" panose="020B0603030202060203" pitchFamily="34" charset="0"/>
              </a:rPr>
              <a:t>CÓDIGO DEL EXPEDIENTE</a:t>
            </a:r>
          </a:p>
          <a:p>
            <a:pPr algn="ctr"/>
            <a:endParaRPr lang="es-MX" sz="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Graphik Medium" panose="020B0603030202060203" pitchFamily="34" charset="0"/>
            </a:endParaRPr>
          </a:p>
          <a:p>
            <a:pPr algn="ctr"/>
            <a:r>
              <a:rPr lang="es-MX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raphik Medium" panose="020B0603030202060203" pitchFamily="34" charset="0"/>
              </a:rPr>
              <a:t>TITULO DEL EXPEDIENTE </a:t>
            </a:r>
            <a:endParaRPr lang="es-MX" sz="2400" dirty="0">
              <a:solidFill>
                <a:schemeClr val="tx1">
                  <a:lumMod val="75000"/>
                  <a:lumOff val="25000"/>
                </a:schemeClr>
              </a:solidFill>
              <a:latin typeface="Graphik Medium" panose="020B0603030202060203" pitchFamily="34" charset="0"/>
            </a:endParaRPr>
          </a:p>
        </p:txBody>
      </p:sp>
      <p:grpSp>
        <p:nvGrpSpPr>
          <p:cNvPr id="60" name="Grupo 59"/>
          <p:cNvGrpSpPr/>
          <p:nvPr/>
        </p:nvGrpSpPr>
        <p:grpSpPr>
          <a:xfrm>
            <a:off x="2120022" y="318760"/>
            <a:ext cx="3216679" cy="530914"/>
            <a:chOff x="724981" y="4924008"/>
            <a:chExt cx="1741218" cy="285048"/>
          </a:xfrm>
        </p:grpSpPr>
        <p:pic>
          <p:nvPicPr>
            <p:cNvPr id="61" name="Imagen 6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4981" y="4955913"/>
              <a:ext cx="280814" cy="240158"/>
            </a:xfrm>
            <a:prstGeom prst="rect">
              <a:avLst/>
            </a:prstGeom>
          </p:spPr>
        </p:pic>
        <p:sp>
          <p:nvSpPr>
            <p:cNvPr id="62" name="CuadroTexto 61"/>
            <p:cNvSpPr txBox="1"/>
            <p:nvPr/>
          </p:nvSpPr>
          <p:spPr>
            <a:xfrm>
              <a:off x="1003400" y="4924008"/>
              <a:ext cx="1462799" cy="285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950" dirty="0">
                  <a:solidFill>
                    <a:srgbClr val="001F31"/>
                  </a:solidFill>
                  <a:latin typeface="Graphik Medium" panose="020B0603030202060203" pitchFamily="34" charset="0"/>
                </a:rPr>
                <a:t>PROGRAMA DE </a:t>
              </a:r>
            </a:p>
            <a:p>
              <a:r>
                <a:rPr lang="es-MX" sz="950" dirty="0">
                  <a:solidFill>
                    <a:srgbClr val="001F31"/>
                  </a:solidFill>
                  <a:latin typeface="Graphik Medium" panose="020B0603030202060203" pitchFamily="34" charset="0"/>
                </a:rPr>
                <a:t>CALIDAD INSTITUCIONAL </a:t>
              </a:r>
            </a:p>
            <a:p>
              <a:r>
                <a:rPr lang="es-MX" sz="950" dirty="0">
                  <a:solidFill>
                    <a:srgbClr val="001F31"/>
                  </a:solidFill>
                  <a:latin typeface="Graphik Medium" panose="020B0603030202060203" pitchFamily="34" charset="0"/>
                </a:rPr>
                <a:t>Y MEJORA CONTINUA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10395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/>
          <p:cNvGrpSpPr/>
          <p:nvPr/>
        </p:nvGrpSpPr>
        <p:grpSpPr>
          <a:xfrm>
            <a:off x="2002558" y="2173035"/>
            <a:ext cx="2700000" cy="1440000"/>
            <a:chOff x="3050593" y="3472936"/>
            <a:chExt cx="2023058" cy="1067314"/>
          </a:xfrm>
        </p:grpSpPr>
        <p:sp>
          <p:nvSpPr>
            <p:cNvPr id="13" name="Rectángulo 12"/>
            <p:cNvSpPr/>
            <p:nvPr/>
          </p:nvSpPr>
          <p:spPr>
            <a:xfrm>
              <a:off x="3050593" y="3472936"/>
              <a:ext cx="2023058" cy="1067314"/>
            </a:xfrm>
            <a:prstGeom prst="rect">
              <a:avLst/>
            </a:prstGeom>
            <a:noFill/>
            <a:ln w="38100">
              <a:solidFill>
                <a:srgbClr val="001F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4" name="Rectángulo 13"/>
            <p:cNvSpPr/>
            <p:nvPr/>
          </p:nvSpPr>
          <p:spPr>
            <a:xfrm>
              <a:off x="3050593" y="3949700"/>
              <a:ext cx="2023058" cy="273050"/>
            </a:xfrm>
            <a:prstGeom prst="rect">
              <a:avLst/>
            </a:prstGeom>
            <a:solidFill>
              <a:srgbClr val="001F31"/>
            </a:solidFill>
            <a:ln w="3175">
              <a:solidFill>
                <a:srgbClr val="001F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400" dirty="0" smtClean="0">
                  <a:latin typeface="Graphik Bold" panose="020B0803030202060203" pitchFamily="34" charset="0"/>
                </a:rPr>
                <a:t>PAPELERÍA</a:t>
              </a:r>
              <a:endParaRPr lang="es-MX" sz="1400" dirty="0">
                <a:latin typeface="Graphik Bold" panose="020B0803030202060203" pitchFamily="34" charset="0"/>
              </a:endParaRPr>
            </a:p>
          </p:txBody>
        </p:sp>
        <p:grpSp>
          <p:nvGrpSpPr>
            <p:cNvPr id="15" name="Grupo 14"/>
            <p:cNvGrpSpPr/>
            <p:nvPr/>
          </p:nvGrpSpPr>
          <p:grpSpPr>
            <a:xfrm>
              <a:off x="3619290" y="3519850"/>
              <a:ext cx="1089168" cy="256637"/>
              <a:chOff x="3615878" y="2329082"/>
              <a:chExt cx="1089168" cy="256637"/>
            </a:xfrm>
          </p:grpSpPr>
          <p:pic>
            <p:nvPicPr>
              <p:cNvPr id="16" name="Imagen 15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15878" y="2363659"/>
                <a:ext cx="224266" cy="193371"/>
              </a:xfrm>
              <a:prstGeom prst="rect">
                <a:avLst/>
              </a:prstGeom>
            </p:spPr>
          </p:pic>
          <p:sp>
            <p:nvSpPr>
              <p:cNvPr id="17" name="CuadroTexto 16"/>
              <p:cNvSpPr txBox="1"/>
              <p:nvPr/>
            </p:nvSpPr>
            <p:spPr>
              <a:xfrm>
                <a:off x="3802795" y="2329082"/>
                <a:ext cx="902251" cy="2566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550" dirty="0">
                    <a:solidFill>
                      <a:srgbClr val="001F31"/>
                    </a:solidFill>
                    <a:latin typeface="Graphik Medium" panose="020B0603030202060203" pitchFamily="34" charset="0"/>
                  </a:rPr>
                  <a:t>PROGRAMA DE </a:t>
                </a:r>
              </a:p>
              <a:p>
                <a:r>
                  <a:rPr lang="es-MX" sz="550" dirty="0">
                    <a:solidFill>
                      <a:srgbClr val="001F31"/>
                    </a:solidFill>
                    <a:latin typeface="Graphik Medium" panose="020B0603030202060203" pitchFamily="34" charset="0"/>
                  </a:rPr>
                  <a:t>CALIDAD INSTITUCIONAL </a:t>
                </a:r>
              </a:p>
              <a:p>
                <a:r>
                  <a:rPr lang="es-MX" sz="550" dirty="0">
                    <a:solidFill>
                      <a:srgbClr val="001F31"/>
                    </a:solidFill>
                    <a:latin typeface="Graphik Medium" panose="020B0603030202060203" pitchFamily="34" charset="0"/>
                  </a:rPr>
                  <a:t>Y MEJORA CONTINUA</a:t>
                </a:r>
              </a:p>
            </p:txBody>
          </p:sp>
        </p:grpSp>
      </p:grpSp>
      <p:grpSp>
        <p:nvGrpSpPr>
          <p:cNvPr id="24" name="Grupo 23"/>
          <p:cNvGrpSpPr/>
          <p:nvPr/>
        </p:nvGrpSpPr>
        <p:grpSpPr>
          <a:xfrm>
            <a:off x="2002558" y="3722981"/>
            <a:ext cx="2700000" cy="1440000"/>
            <a:chOff x="3050593" y="3472936"/>
            <a:chExt cx="2023058" cy="1067314"/>
          </a:xfrm>
        </p:grpSpPr>
        <p:sp>
          <p:nvSpPr>
            <p:cNvPr id="25" name="Rectángulo 24"/>
            <p:cNvSpPr/>
            <p:nvPr/>
          </p:nvSpPr>
          <p:spPr>
            <a:xfrm>
              <a:off x="3050593" y="3472936"/>
              <a:ext cx="2023058" cy="1067314"/>
            </a:xfrm>
            <a:prstGeom prst="rect">
              <a:avLst/>
            </a:prstGeom>
            <a:noFill/>
            <a:ln w="38100">
              <a:solidFill>
                <a:srgbClr val="001F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6" name="Rectángulo 25"/>
            <p:cNvSpPr/>
            <p:nvPr/>
          </p:nvSpPr>
          <p:spPr>
            <a:xfrm>
              <a:off x="3050593" y="3949700"/>
              <a:ext cx="2023058" cy="273050"/>
            </a:xfrm>
            <a:prstGeom prst="rect">
              <a:avLst/>
            </a:prstGeom>
            <a:solidFill>
              <a:srgbClr val="001F31"/>
            </a:solidFill>
            <a:ln w="3175">
              <a:solidFill>
                <a:srgbClr val="001F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400" dirty="0" smtClean="0">
                  <a:latin typeface="Graphik Bold" panose="020B0803030202060203" pitchFamily="34" charset="0"/>
                </a:rPr>
                <a:t>PERSONAL</a:t>
              </a:r>
              <a:endParaRPr lang="es-MX" sz="1400" dirty="0">
                <a:latin typeface="Graphik Bold" panose="020B0803030202060203" pitchFamily="34" charset="0"/>
              </a:endParaRPr>
            </a:p>
          </p:txBody>
        </p:sp>
        <p:grpSp>
          <p:nvGrpSpPr>
            <p:cNvPr id="27" name="Grupo 26"/>
            <p:cNvGrpSpPr/>
            <p:nvPr/>
          </p:nvGrpSpPr>
          <p:grpSpPr>
            <a:xfrm>
              <a:off x="3619290" y="3519850"/>
              <a:ext cx="1089168" cy="256637"/>
              <a:chOff x="3615878" y="2329082"/>
              <a:chExt cx="1089168" cy="256637"/>
            </a:xfrm>
          </p:grpSpPr>
          <p:pic>
            <p:nvPicPr>
              <p:cNvPr id="28" name="Imagen 27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15878" y="2363659"/>
                <a:ext cx="224266" cy="193371"/>
              </a:xfrm>
              <a:prstGeom prst="rect">
                <a:avLst/>
              </a:prstGeom>
            </p:spPr>
          </p:pic>
          <p:sp>
            <p:nvSpPr>
              <p:cNvPr id="29" name="CuadroTexto 28"/>
              <p:cNvSpPr txBox="1"/>
              <p:nvPr/>
            </p:nvSpPr>
            <p:spPr>
              <a:xfrm>
                <a:off x="3802795" y="2329082"/>
                <a:ext cx="902251" cy="2566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550" dirty="0">
                    <a:solidFill>
                      <a:srgbClr val="001F31"/>
                    </a:solidFill>
                    <a:latin typeface="Graphik Medium" panose="020B0603030202060203" pitchFamily="34" charset="0"/>
                  </a:rPr>
                  <a:t>PROGRAMA DE </a:t>
                </a:r>
              </a:p>
              <a:p>
                <a:r>
                  <a:rPr lang="es-MX" sz="550" dirty="0">
                    <a:solidFill>
                      <a:srgbClr val="001F31"/>
                    </a:solidFill>
                    <a:latin typeface="Graphik Medium" panose="020B0603030202060203" pitchFamily="34" charset="0"/>
                  </a:rPr>
                  <a:t>CALIDAD INSTITUCIONAL </a:t>
                </a:r>
              </a:p>
              <a:p>
                <a:r>
                  <a:rPr lang="es-MX" sz="550" dirty="0">
                    <a:solidFill>
                      <a:srgbClr val="001F31"/>
                    </a:solidFill>
                    <a:latin typeface="Graphik Medium" panose="020B0603030202060203" pitchFamily="34" charset="0"/>
                  </a:rPr>
                  <a:t>Y MEJORA CONTINUA</a:t>
                </a:r>
              </a:p>
            </p:txBody>
          </p:sp>
        </p:grpSp>
      </p:grpSp>
      <p:grpSp>
        <p:nvGrpSpPr>
          <p:cNvPr id="30" name="Grupo 29"/>
          <p:cNvGrpSpPr/>
          <p:nvPr/>
        </p:nvGrpSpPr>
        <p:grpSpPr>
          <a:xfrm>
            <a:off x="2002558" y="5272927"/>
            <a:ext cx="2700000" cy="1440000"/>
            <a:chOff x="3050593" y="3472936"/>
            <a:chExt cx="2023058" cy="1067314"/>
          </a:xfrm>
        </p:grpSpPr>
        <p:sp>
          <p:nvSpPr>
            <p:cNvPr id="31" name="Rectángulo 30"/>
            <p:cNvSpPr/>
            <p:nvPr/>
          </p:nvSpPr>
          <p:spPr>
            <a:xfrm>
              <a:off x="3050593" y="3472936"/>
              <a:ext cx="2023058" cy="1067314"/>
            </a:xfrm>
            <a:prstGeom prst="rect">
              <a:avLst/>
            </a:prstGeom>
            <a:noFill/>
            <a:ln w="38100">
              <a:solidFill>
                <a:srgbClr val="001F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2" name="Rectángulo 31"/>
            <p:cNvSpPr/>
            <p:nvPr/>
          </p:nvSpPr>
          <p:spPr>
            <a:xfrm>
              <a:off x="3050593" y="3949700"/>
              <a:ext cx="2023058" cy="273050"/>
            </a:xfrm>
            <a:prstGeom prst="rect">
              <a:avLst/>
            </a:prstGeom>
            <a:solidFill>
              <a:srgbClr val="001F31"/>
            </a:solidFill>
            <a:ln w="3175">
              <a:solidFill>
                <a:srgbClr val="001F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400" dirty="0" smtClean="0">
                  <a:latin typeface="Graphik Bold" panose="020B0803030202060203" pitchFamily="34" charset="0"/>
                </a:rPr>
                <a:t>ARCHIVERO </a:t>
              </a:r>
              <a:endParaRPr lang="es-MX" sz="1400" dirty="0">
                <a:latin typeface="Graphik Bold" panose="020B0803030202060203" pitchFamily="34" charset="0"/>
              </a:endParaRPr>
            </a:p>
          </p:txBody>
        </p:sp>
        <p:grpSp>
          <p:nvGrpSpPr>
            <p:cNvPr id="33" name="Grupo 32"/>
            <p:cNvGrpSpPr/>
            <p:nvPr/>
          </p:nvGrpSpPr>
          <p:grpSpPr>
            <a:xfrm>
              <a:off x="3619290" y="3519850"/>
              <a:ext cx="1089168" cy="256637"/>
              <a:chOff x="3615878" y="2329082"/>
              <a:chExt cx="1089168" cy="256637"/>
            </a:xfrm>
          </p:grpSpPr>
          <p:pic>
            <p:nvPicPr>
              <p:cNvPr id="34" name="Imagen 33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15878" y="2363659"/>
                <a:ext cx="224266" cy="193371"/>
              </a:xfrm>
              <a:prstGeom prst="rect">
                <a:avLst/>
              </a:prstGeom>
            </p:spPr>
          </p:pic>
          <p:sp>
            <p:nvSpPr>
              <p:cNvPr id="35" name="CuadroTexto 34"/>
              <p:cNvSpPr txBox="1"/>
              <p:nvPr/>
            </p:nvSpPr>
            <p:spPr>
              <a:xfrm>
                <a:off x="3802795" y="2329082"/>
                <a:ext cx="902251" cy="2566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550" dirty="0">
                    <a:solidFill>
                      <a:srgbClr val="001F31"/>
                    </a:solidFill>
                    <a:latin typeface="Graphik Medium" panose="020B0603030202060203" pitchFamily="34" charset="0"/>
                  </a:rPr>
                  <a:t>PROGRAMA DE </a:t>
                </a:r>
              </a:p>
              <a:p>
                <a:r>
                  <a:rPr lang="es-MX" sz="550" dirty="0">
                    <a:solidFill>
                      <a:srgbClr val="001F31"/>
                    </a:solidFill>
                    <a:latin typeface="Graphik Medium" panose="020B0603030202060203" pitchFamily="34" charset="0"/>
                  </a:rPr>
                  <a:t>CALIDAD INSTITUCIONAL </a:t>
                </a:r>
              </a:p>
              <a:p>
                <a:r>
                  <a:rPr lang="es-MX" sz="550" dirty="0">
                    <a:solidFill>
                      <a:srgbClr val="001F31"/>
                    </a:solidFill>
                    <a:latin typeface="Graphik Medium" panose="020B0603030202060203" pitchFamily="34" charset="0"/>
                  </a:rPr>
                  <a:t>Y MEJORA CONTINUA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559381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658</TotalTime>
  <Words>366</Words>
  <Application>Microsoft Office PowerPoint</Application>
  <PresentationFormat>Carta (216 x 279 mm)</PresentationFormat>
  <Paragraphs>157</Paragraphs>
  <Slides>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Graphik Black</vt:lpstr>
      <vt:lpstr>Graphik Bold</vt:lpstr>
      <vt:lpstr>Graphik Medium</vt:lpstr>
      <vt:lpstr>Graphik Regular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SILVINA PAULIN TORRES</cp:lastModifiedBy>
  <cp:revision>30</cp:revision>
  <cp:lastPrinted>2016-12-13T16:48:24Z</cp:lastPrinted>
  <dcterms:created xsi:type="dcterms:W3CDTF">2016-10-18T20:35:24Z</dcterms:created>
  <dcterms:modified xsi:type="dcterms:W3CDTF">2017-06-14T15:16:16Z</dcterms:modified>
</cp:coreProperties>
</file>