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57" r:id="rId4"/>
    <p:sldId id="261" r:id="rId5"/>
    <p:sldId id="260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13" autoAdjust="0"/>
    <p:restoredTop sz="94660"/>
  </p:normalViewPr>
  <p:slideViewPr>
    <p:cSldViewPr snapToGrid="0">
      <p:cViewPr>
        <p:scale>
          <a:sx n="26" d="100"/>
          <a:sy n="26" d="100"/>
        </p:scale>
        <p:origin x="2970" y="10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F6CC4-7751-449E-A6CB-8B070147B49A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E2470-0FDB-4639-920B-6B1FC35C8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37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E2470-0FDB-4639-920B-6B1FC35C8BE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49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19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20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01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30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76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04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809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312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5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44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5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11C4-E790-413E-8493-D54A614F8F13}" type="datetimeFigureOut">
              <a:rPr lang="es-MX" smtClean="0"/>
              <a:t>14/06/2017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61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447221" y="2807034"/>
            <a:ext cx="5940000" cy="540003"/>
            <a:chOff x="2500993" y="1487027"/>
            <a:chExt cx="5940000" cy="540000"/>
          </a:xfrm>
        </p:grpSpPr>
        <p:sp>
          <p:nvSpPr>
            <p:cNvPr id="5" name="CuadroTexto 4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8" name="Rectángulo 7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9" name="Grupo 8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10" name="Imagen 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11" name="CuadroTexto 10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12" name="Grupo 11"/>
          <p:cNvGrpSpPr/>
          <p:nvPr/>
        </p:nvGrpSpPr>
        <p:grpSpPr>
          <a:xfrm>
            <a:off x="447221" y="3499514"/>
            <a:ext cx="5940000" cy="540003"/>
            <a:chOff x="2500993" y="1487027"/>
            <a:chExt cx="5940000" cy="540000"/>
          </a:xfrm>
        </p:grpSpPr>
        <p:sp>
          <p:nvSpPr>
            <p:cNvPr id="13" name="CuadroTexto 12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16" name="Rectángulo 15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17" name="Grupo 16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18" name="Imagen 1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19" name="CuadroTexto 18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20" name="Grupo 19"/>
          <p:cNvGrpSpPr/>
          <p:nvPr/>
        </p:nvGrpSpPr>
        <p:grpSpPr>
          <a:xfrm>
            <a:off x="447221" y="4191994"/>
            <a:ext cx="5940000" cy="540003"/>
            <a:chOff x="2500993" y="1487027"/>
            <a:chExt cx="5940000" cy="540000"/>
          </a:xfrm>
        </p:grpSpPr>
        <p:sp>
          <p:nvSpPr>
            <p:cNvPr id="21" name="CuadroTexto 20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24" name="Rectángulo 23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25" name="Grupo 24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26" name="Imagen 25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27" name="CuadroTexto 26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28" name="Grupo 27"/>
          <p:cNvGrpSpPr/>
          <p:nvPr/>
        </p:nvGrpSpPr>
        <p:grpSpPr>
          <a:xfrm>
            <a:off x="447221" y="4884474"/>
            <a:ext cx="5940000" cy="540003"/>
            <a:chOff x="2500993" y="1487027"/>
            <a:chExt cx="5940000" cy="540000"/>
          </a:xfrm>
        </p:grpSpPr>
        <p:sp>
          <p:nvSpPr>
            <p:cNvPr id="29" name="CuadroTexto 28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30" name="CuadroTexto 29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31" name="Grupo 30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32" name="Rectángulo 31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33" name="Grupo 32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34" name="Imagen 3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35" name="CuadroTexto 34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36" name="Grupo 35"/>
          <p:cNvGrpSpPr/>
          <p:nvPr/>
        </p:nvGrpSpPr>
        <p:grpSpPr>
          <a:xfrm>
            <a:off x="447221" y="5576954"/>
            <a:ext cx="5940000" cy="540003"/>
            <a:chOff x="2500993" y="1487027"/>
            <a:chExt cx="5940000" cy="540000"/>
          </a:xfrm>
        </p:grpSpPr>
        <p:sp>
          <p:nvSpPr>
            <p:cNvPr id="37" name="CuadroTexto 36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39" name="Grupo 38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40" name="Rectángulo 39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41" name="Grupo 40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42" name="Imagen 41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43" name="CuadroTexto 42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44" name="Grupo 43"/>
          <p:cNvGrpSpPr/>
          <p:nvPr/>
        </p:nvGrpSpPr>
        <p:grpSpPr>
          <a:xfrm>
            <a:off x="447221" y="6269434"/>
            <a:ext cx="5940000" cy="540003"/>
            <a:chOff x="2500993" y="1487027"/>
            <a:chExt cx="5940000" cy="540000"/>
          </a:xfrm>
        </p:grpSpPr>
        <p:sp>
          <p:nvSpPr>
            <p:cNvPr id="45" name="CuadroTexto 44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46" name="CuadroTexto 45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47" name="Grupo 46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48" name="Rectángulo 47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49" name="Grupo 48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50" name="Imagen 4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51" name="CuadroTexto 50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52" name="Grupo 51"/>
          <p:cNvGrpSpPr/>
          <p:nvPr/>
        </p:nvGrpSpPr>
        <p:grpSpPr>
          <a:xfrm>
            <a:off x="447221" y="6961914"/>
            <a:ext cx="5940000" cy="540003"/>
            <a:chOff x="2500993" y="1487027"/>
            <a:chExt cx="5940000" cy="540000"/>
          </a:xfrm>
        </p:grpSpPr>
        <p:sp>
          <p:nvSpPr>
            <p:cNvPr id="53" name="CuadroTexto 52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54" name="CuadroTexto 53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55" name="Grupo 54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56" name="Rectángulo 55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57" name="Grupo 56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58" name="Imagen 5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59" name="CuadroTexto 58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60" name="Grupo 59"/>
          <p:cNvGrpSpPr/>
          <p:nvPr/>
        </p:nvGrpSpPr>
        <p:grpSpPr>
          <a:xfrm>
            <a:off x="447221" y="7654394"/>
            <a:ext cx="5940000" cy="540003"/>
            <a:chOff x="2500993" y="1487027"/>
            <a:chExt cx="5940000" cy="540000"/>
          </a:xfrm>
        </p:grpSpPr>
        <p:sp>
          <p:nvSpPr>
            <p:cNvPr id="61" name="CuadroTexto 60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62" name="CuadroTexto 61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63" name="Grupo 62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64" name="Rectángulo 63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65" name="Grupo 64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66" name="Imagen 65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67" name="CuadroTexto 66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sp>
        <p:nvSpPr>
          <p:cNvPr id="68" name="CuadroTexto 67"/>
          <p:cNvSpPr txBox="1"/>
          <p:nvPr/>
        </p:nvSpPr>
        <p:spPr>
          <a:xfrm>
            <a:off x="586123" y="1047609"/>
            <a:ext cx="3062452" cy="508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1" dirty="0">
                <a:latin typeface="Graphik Black" panose="020B0A03030202060203" pitchFamily="34" charset="0"/>
              </a:rPr>
              <a:t>1.4 Etiquetas de Folder y Transferencia 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4031904" y="626695"/>
            <a:ext cx="208269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>
                <a:latin typeface="Graphik Regular" panose="020B0503030202060203" pitchFamily="34" charset="0"/>
              </a:rPr>
              <a:t>ETIQUETA FÓLDER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dirty="0">
                <a:latin typeface="Graphik Regular" panose="020B0503030202060203" pitchFamily="34" charset="0"/>
              </a:rPr>
              <a:t>FORMATO:1.5 X 16.5 CM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b="1" dirty="0">
                <a:latin typeface="Graphik Regular" panose="020B0503030202060203" pitchFamily="34" charset="0"/>
              </a:rPr>
              <a:t>TIPOGRAFIA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b="1" dirty="0">
                <a:latin typeface="Graphik Regular" panose="020B0503030202060203" pitchFamily="34" charset="0"/>
              </a:rPr>
              <a:t>CÓDIGO DEL EXPEDIENTE</a:t>
            </a:r>
          </a:p>
          <a:p>
            <a:r>
              <a:rPr lang="es-MX" sz="900" dirty="0" err="1">
                <a:latin typeface="Graphik Regular" panose="020B0503030202060203" pitchFamily="34" charset="0"/>
              </a:rPr>
              <a:t>Graphik</a:t>
            </a:r>
            <a:r>
              <a:rPr lang="es-MX" sz="900" dirty="0">
                <a:latin typeface="Graphik Regular" panose="020B0503030202060203" pitchFamily="34" charset="0"/>
              </a:rPr>
              <a:t> Medium </a:t>
            </a:r>
          </a:p>
          <a:p>
            <a:r>
              <a:rPr lang="es-MX" sz="900" dirty="0">
                <a:latin typeface="Graphik Regular" panose="020B0503030202060203" pitchFamily="34" charset="0"/>
              </a:rPr>
              <a:t>Tamaño mínimo: 6pt</a:t>
            </a:r>
          </a:p>
          <a:p>
            <a:r>
              <a:rPr lang="es-MX" sz="900" dirty="0">
                <a:latin typeface="Graphik Regular" panose="020B0503030202060203" pitchFamily="34" charset="0"/>
              </a:rPr>
              <a:t>Color: </a:t>
            </a:r>
            <a:r>
              <a:rPr lang="es-MX" sz="900" dirty="0" err="1">
                <a:latin typeface="Graphik Regular" panose="020B0503030202060203" pitchFamily="34" charset="0"/>
              </a:rPr>
              <a:t>Pantone</a:t>
            </a:r>
            <a:r>
              <a:rPr lang="es-MX" sz="900" dirty="0">
                <a:latin typeface="Graphik Regular" panose="020B0503030202060203" pitchFamily="34" charset="0"/>
              </a:rPr>
              <a:t> Black C 80%</a:t>
            </a:r>
          </a:p>
          <a:p>
            <a:r>
              <a:rPr lang="es-MX" sz="900" b="1" dirty="0">
                <a:latin typeface="Graphik Regular" panose="020B0503030202060203" pitchFamily="34" charset="0"/>
              </a:rPr>
              <a:t>TÍTULO</a:t>
            </a:r>
          </a:p>
          <a:p>
            <a:r>
              <a:rPr lang="es-MX" sz="900" dirty="0" err="1">
                <a:latin typeface="Graphik Regular" panose="020B0503030202060203" pitchFamily="34" charset="0"/>
              </a:rPr>
              <a:t>Graphick</a:t>
            </a:r>
            <a:r>
              <a:rPr lang="es-MX" sz="900" dirty="0">
                <a:latin typeface="Graphik Regular" panose="020B0503030202060203" pitchFamily="34" charset="0"/>
              </a:rPr>
              <a:t> Regular</a:t>
            </a:r>
          </a:p>
          <a:p>
            <a:r>
              <a:rPr lang="es-MX" sz="900" dirty="0">
                <a:latin typeface="Graphik Regular" panose="020B0503030202060203" pitchFamily="34" charset="0"/>
              </a:rPr>
              <a:t>Color: </a:t>
            </a:r>
            <a:r>
              <a:rPr lang="es-MX" sz="900" dirty="0" err="1">
                <a:latin typeface="Graphik Regular" panose="020B0503030202060203" pitchFamily="34" charset="0"/>
              </a:rPr>
              <a:t>Pantone</a:t>
            </a:r>
            <a:r>
              <a:rPr lang="es-MX" sz="900" dirty="0">
                <a:latin typeface="Graphik Regular" panose="020B0503030202060203" pitchFamily="34" charset="0"/>
              </a:rPr>
              <a:t> Black C 80</a:t>
            </a:r>
            <a:r>
              <a:rPr lang="es-MX" sz="900" dirty="0" smtClean="0">
                <a:latin typeface="Graphik Regular" panose="020B0503030202060203" pitchFamily="34" charset="0"/>
              </a:rPr>
              <a:t>%</a:t>
            </a:r>
            <a:endParaRPr lang="es-MX" sz="900" dirty="0">
              <a:latin typeface="Graphik Regular" panose="020B05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9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 rot="16200000">
            <a:off x="-143705" y="3302564"/>
            <a:ext cx="7020000" cy="4320000"/>
            <a:chOff x="1917323" y="1197993"/>
            <a:chExt cx="7020000" cy="4320000"/>
          </a:xfrm>
        </p:grpSpPr>
        <p:sp>
          <p:nvSpPr>
            <p:cNvPr id="5" name="CuadroTexto 4"/>
            <p:cNvSpPr txBox="1"/>
            <p:nvPr/>
          </p:nvSpPr>
          <p:spPr>
            <a:xfrm>
              <a:off x="2255935" y="1650643"/>
              <a:ext cx="3933156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60"/>
                </a:lnSpc>
              </a:pPr>
              <a:r>
                <a:rPr lang="es-MX" sz="105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FONDO:</a:t>
              </a:r>
            </a:p>
            <a:p>
              <a:pPr>
                <a:lnSpc>
                  <a:spcPts val="1260"/>
                </a:lnSpc>
              </a:pPr>
              <a:r>
                <a:rPr lang="es-MX" sz="105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SUBFONDO:</a:t>
              </a:r>
            </a:p>
            <a:p>
              <a:pPr>
                <a:lnSpc>
                  <a:spcPts val="1260"/>
                </a:lnSpc>
              </a:pPr>
              <a:r>
                <a:rPr lang="es-MX" sz="105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ÁREA GENERADORA:</a:t>
              </a: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SECCIÓN: 1C LEGISLACIÓN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SERIE: 1.C.1.LEYES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SUBSERIE: 1.C.1. ESTATALES 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NO.DE OF. DE TRANSFERENCIA: SADM/12/044/2007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TIEMPO TOTAL DE GUARDA: 12 AÑOS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NO. DE CAJA 1</a:t>
              </a: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293598" y="4415315"/>
              <a:ext cx="3933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rgbClr val="001F31"/>
                  </a:solidFill>
                  <a:latin typeface="Graphik Regular" panose="020B0503030202060203" pitchFamily="34" charset="0"/>
                </a:rPr>
                <a:t>NO. EXP. 12</a:t>
              </a: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917323" y="1197993"/>
              <a:ext cx="7020000" cy="4320000"/>
            </a:xfrm>
            <a:prstGeom prst="rect">
              <a:avLst/>
            </a:prstGeom>
            <a:noFill/>
            <a:ln w="5715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1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4478833" y="4926146"/>
              <a:ext cx="1896987" cy="461665"/>
              <a:chOff x="2479754" y="2274922"/>
              <a:chExt cx="1896986" cy="461665"/>
            </a:xfrm>
          </p:grpSpPr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9754" y="2320466"/>
                <a:ext cx="438300" cy="374841"/>
              </a:xfrm>
              <a:prstGeom prst="rect">
                <a:avLst/>
              </a:prstGeom>
            </p:spPr>
          </p:pic>
          <p:sp>
            <p:nvSpPr>
              <p:cNvPr id="10" name="CuadroTexto 9"/>
              <p:cNvSpPr txBox="1"/>
              <p:nvPr/>
            </p:nvSpPr>
            <p:spPr>
              <a:xfrm>
                <a:off x="2913941" y="2274922"/>
                <a:ext cx="14627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PROGRAMA DE </a:t>
                </a:r>
              </a:p>
              <a:p>
                <a:r>
                  <a:rPr lang="es-MX" sz="80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CALIDAD INSTITUCIONAL </a:t>
                </a:r>
              </a:p>
              <a:p>
                <a:r>
                  <a:rPr lang="es-MX" sz="80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Y MEJORA CONTINUA</a:t>
                </a:r>
              </a:p>
            </p:txBody>
          </p:sp>
        </p:grpSp>
      </p:grpSp>
      <p:sp>
        <p:nvSpPr>
          <p:cNvPr id="11" name="CuadroTexto 10"/>
          <p:cNvSpPr txBox="1"/>
          <p:nvPr/>
        </p:nvSpPr>
        <p:spPr>
          <a:xfrm>
            <a:off x="449872" y="507954"/>
            <a:ext cx="241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>
                <a:latin typeface="Graphik Regular" panose="020B0503030202060203" pitchFamily="34" charset="0"/>
              </a:rPr>
              <a:t>ETIQUETA DE TRANFERENCIA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dirty="0">
                <a:latin typeface="Graphik Regular" panose="020B0503030202060203" pitchFamily="34" charset="0"/>
              </a:rPr>
              <a:t>FORMATO: 19.5 X 12 CM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endParaRPr lang="es-MX" sz="900" dirty="0">
              <a:latin typeface="Graphik Regular" panose="020B0503030202060203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429000" y="217508"/>
            <a:ext cx="209729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900" b="1" dirty="0">
                <a:solidFill>
                  <a:prstClr val="black"/>
                </a:solidFill>
                <a:latin typeface="Graphik Regular" panose="020B0503030202060203" pitchFamily="34" charset="0"/>
              </a:rPr>
              <a:t>TIPOGRAFIA</a:t>
            </a:r>
          </a:p>
          <a:p>
            <a:pPr lvl="0"/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  <a:p>
            <a:pPr lvl="0"/>
            <a:r>
              <a:rPr lang="es-MX" sz="900" b="1" dirty="0">
                <a:solidFill>
                  <a:prstClr val="black"/>
                </a:solidFill>
                <a:latin typeface="Graphik Regular" panose="020B0503030202060203" pitchFamily="34" charset="0"/>
              </a:rPr>
              <a:t>CÓDIGO DEL EXPEDIENTE</a:t>
            </a:r>
          </a:p>
          <a:p>
            <a:pPr lvl="0"/>
            <a:r>
              <a:rPr lang="es-MX" sz="900" dirty="0" err="1">
                <a:solidFill>
                  <a:prstClr val="black"/>
                </a:solidFill>
                <a:latin typeface="Graphik Regular" panose="020B0503030202060203" pitchFamily="34" charset="0"/>
              </a:rPr>
              <a:t>Graphik</a:t>
            </a:r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 Medium 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Color: </a:t>
            </a:r>
            <a:r>
              <a:rPr lang="es-MX" sz="900" dirty="0" err="1">
                <a:solidFill>
                  <a:prstClr val="black"/>
                </a:solidFill>
                <a:latin typeface="Graphik Regular" panose="020B0503030202060203" pitchFamily="34" charset="0"/>
              </a:rPr>
              <a:t>Pantone</a:t>
            </a:r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 Black C 80%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Tamaño mínimo: 6pt</a:t>
            </a:r>
          </a:p>
          <a:p>
            <a:pPr lvl="0"/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  <a:p>
            <a:pPr lvl="0"/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  <a:p>
            <a:pPr lvl="0"/>
            <a:r>
              <a:rPr lang="es-MX" sz="900" b="1" dirty="0">
                <a:solidFill>
                  <a:prstClr val="black"/>
                </a:solidFill>
                <a:latin typeface="Graphik Regular" panose="020B0503030202060203" pitchFamily="34" charset="0"/>
              </a:rPr>
              <a:t>DATOS</a:t>
            </a:r>
          </a:p>
          <a:p>
            <a:pPr lvl="0"/>
            <a:r>
              <a:rPr lang="es-MX" sz="900" dirty="0" err="1">
                <a:solidFill>
                  <a:prstClr val="black"/>
                </a:solidFill>
                <a:latin typeface="Graphik Regular" panose="020B0503030202060203" pitchFamily="34" charset="0"/>
              </a:rPr>
              <a:t>Graphick</a:t>
            </a:r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 Medium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Color: </a:t>
            </a:r>
            <a:r>
              <a:rPr lang="es-MX" sz="900" dirty="0" err="1">
                <a:solidFill>
                  <a:prstClr val="black"/>
                </a:solidFill>
                <a:latin typeface="Graphik Regular" panose="020B0503030202060203" pitchFamily="34" charset="0"/>
              </a:rPr>
              <a:t>Pantone</a:t>
            </a:r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 Black C 80%</a:t>
            </a:r>
          </a:p>
        </p:txBody>
      </p:sp>
    </p:spTree>
    <p:extLst>
      <p:ext uri="{BB962C8B-B14F-4D97-AF65-F5344CB8AC3E}">
        <p14:creationId xmlns:p14="http://schemas.microsoft.com/office/powerpoint/2010/main" val="52358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72120" y="79345"/>
            <a:ext cx="6696000" cy="8964000"/>
          </a:xfrm>
          <a:prstGeom prst="rect">
            <a:avLst/>
          </a:prstGeom>
          <a:noFill/>
          <a:ln w="104775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5" name="Grupo 14"/>
          <p:cNvGrpSpPr/>
          <p:nvPr/>
        </p:nvGrpSpPr>
        <p:grpSpPr>
          <a:xfrm>
            <a:off x="2126372" y="199392"/>
            <a:ext cx="3395585" cy="738665"/>
            <a:chOff x="633294" y="4917188"/>
            <a:chExt cx="1838061" cy="396589"/>
          </a:xfrm>
        </p:grpSpPr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294" y="4955913"/>
              <a:ext cx="372502" cy="318571"/>
            </a:xfrm>
            <a:prstGeom prst="rect">
              <a:avLst/>
            </a:prstGeom>
          </p:spPr>
        </p:pic>
        <p:sp>
          <p:nvSpPr>
            <p:cNvPr id="14" name="CuadroTexto 13"/>
            <p:cNvSpPr txBox="1"/>
            <p:nvPr/>
          </p:nvSpPr>
          <p:spPr>
            <a:xfrm>
              <a:off x="1008556" y="4917188"/>
              <a:ext cx="1462799" cy="39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PROGRAMA DE </a:t>
              </a:r>
            </a:p>
            <a:p>
              <a:r>
                <a:rPr lang="es-MX" sz="14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CALIDAD INSTITUCIONAL </a:t>
              </a:r>
            </a:p>
            <a:p>
              <a:r>
                <a:rPr lang="es-MX" sz="14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Y MEJORA CONTINUA</a:t>
              </a:r>
            </a:p>
          </p:txBody>
        </p:sp>
      </p:grpSp>
      <p:sp>
        <p:nvSpPr>
          <p:cNvPr id="16" name="Rectángulo 15"/>
          <p:cNvSpPr/>
          <p:nvPr/>
        </p:nvSpPr>
        <p:spPr>
          <a:xfrm>
            <a:off x="399482" y="2476500"/>
            <a:ext cx="2958081" cy="111442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3495092" y="2476499"/>
            <a:ext cx="2958081" cy="111442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399481" y="3705224"/>
            <a:ext cx="2958081" cy="800101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/>
          <p:cNvSpPr/>
          <p:nvPr/>
        </p:nvSpPr>
        <p:spPr>
          <a:xfrm>
            <a:off x="3495092" y="3714236"/>
            <a:ext cx="2958081" cy="800101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399480" y="4604481"/>
            <a:ext cx="6053693" cy="424720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399480" y="5124541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2475747" y="5123824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/>
          <p:cNvSpPr/>
          <p:nvPr/>
        </p:nvSpPr>
        <p:spPr>
          <a:xfrm>
            <a:off x="4519028" y="5119345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4519028" y="6376644"/>
            <a:ext cx="1934145" cy="1223603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/>
          <p:cNvSpPr/>
          <p:nvPr/>
        </p:nvSpPr>
        <p:spPr>
          <a:xfrm>
            <a:off x="399481" y="6377103"/>
            <a:ext cx="4010412" cy="566622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399480" y="7033625"/>
            <a:ext cx="4010412" cy="566622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399480" y="7695445"/>
            <a:ext cx="2958082" cy="108660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Rectángulo 27"/>
          <p:cNvSpPr/>
          <p:nvPr/>
        </p:nvSpPr>
        <p:spPr>
          <a:xfrm>
            <a:off x="3495092" y="7690147"/>
            <a:ext cx="2958082" cy="108660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530733" y="1071762"/>
            <a:ext cx="27527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b="1" dirty="0" smtClean="0">
                <a:latin typeface="Graphik Medium" panose="020B0603030202060203" pitchFamily="34" charset="0"/>
              </a:rPr>
              <a:t>Fondo:</a:t>
            </a:r>
          </a:p>
          <a:p>
            <a:r>
              <a:rPr lang="es-MX" sz="1700" b="1" dirty="0" err="1" smtClean="0">
                <a:latin typeface="Graphik Medium" panose="020B0603030202060203" pitchFamily="34" charset="0"/>
              </a:rPr>
              <a:t>Subfondo</a:t>
            </a:r>
            <a:r>
              <a:rPr lang="es-MX" sz="1700" b="1" dirty="0" smtClean="0">
                <a:latin typeface="Graphik Medium" panose="020B0603030202060203" pitchFamily="34" charset="0"/>
              </a:rPr>
              <a:t>:</a:t>
            </a:r>
          </a:p>
          <a:p>
            <a:r>
              <a:rPr lang="es-MX" sz="1700" b="1" dirty="0" smtClean="0">
                <a:latin typeface="Graphik Medium" panose="020B0603030202060203" pitchFamily="34" charset="0"/>
              </a:rPr>
              <a:t>Unidad administrativa:</a:t>
            </a:r>
          </a:p>
          <a:p>
            <a:r>
              <a:rPr lang="es-MX" sz="1700" b="1" dirty="0" smtClean="0">
                <a:latin typeface="Graphik Medium" panose="020B0603030202060203" pitchFamily="34" charset="0"/>
              </a:rPr>
              <a:t>Área generadora:</a:t>
            </a:r>
            <a:endParaRPr lang="es-MX" sz="1700" b="1" dirty="0">
              <a:latin typeface="Graphik Medium" panose="020B060303020206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99480" y="2494900"/>
            <a:ext cx="2752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Graphik Medium" panose="020B0603030202060203" pitchFamily="34" charset="0"/>
              </a:rPr>
              <a:t>Sección:</a:t>
            </a:r>
          </a:p>
          <a:p>
            <a:r>
              <a:rPr lang="es-MX" sz="1600" dirty="0" smtClean="0">
                <a:latin typeface="Graphik Medium" panose="020B0603030202060203" pitchFamily="34" charset="0"/>
              </a:rPr>
              <a:t>Serie:</a:t>
            </a:r>
          </a:p>
          <a:p>
            <a:r>
              <a:rPr lang="es-MX" sz="1600" dirty="0" err="1" smtClean="0">
                <a:latin typeface="Graphik Medium" panose="020B0603030202060203" pitchFamily="34" charset="0"/>
              </a:rPr>
              <a:t>Subserie</a:t>
            </a:r>
            <a:r>
              <a:rPr lang="es-MX" sz="1600" dirty="0" smtClean="0">
                <a:latin typeface="Graphik Medium" panose="020B0603030202060203" pitchFamily="34" charset="0"/>
              </a:rPr>
              <a:t>:</a:t>
            </a:r>
          </a:p>
          <a:p>
            <a:r>
              <a:rPr lang="es-MX" sz="1600" dirty="0" smtClean="0">
                <a:latin typeface="Graphik Medium" panose="020B0603030202060203" pitchFamily="34" charset="0"/>
              </a:rPr>
              <a:t>Código:</a:t>
            </a:r>
            <a:endParaRPr lang="es-MX" sz="1600" dirty="0">
              <a:latin typeface="Graphik Medium" panose="020B0603030202060203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574398" y="2513103"/>
            <a:ext cx="2752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Graphik Medium" panose="020B0603030202060203" pitchFamily="34" charset="0"/>
              </a:rPr>
              <a:t>Asunto</a:t>
            </a:r>
            <a:endParaRPr lang="es-MX" sz="1400" b="1" dirty="0">
              <a:latin typeface="Graphik Medium" panose="020B0603030202060203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399480" y="3690189"/>
            <a:ext cx="2883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Graphik Medium" panose="020B0603030202060203" pitchFamily="34" charset="0"/>
              </a:rPr>
              <a:t>Fecha de apertura:      </a:t>
            </a:r>
            <a:r>
              <a:rPr lang="es-MX" sz="1100" dirty="0" err="1" smtClean="0">
                <a:latin typeface="Graphik Medium" panose="020B0603030202060203" pitchFamily="34" charset="0"/>
              </a:rPr>
              <a:t>dd</a:t>
            </a:r>
            <a:r>
              <a:rPr lang="es-MX" sz="1100" dirty="0" smtClean="0">
                <a:latin typeface="Graphik Medium" panose="020B0603030202060203" pitchFamily="34" charset="0"/>
              </a:rPr>
              <a:t> mm </a:t>
            </a:r>
            <a:r>
              <a:rPr lang="es-MX" sz="1100" dirty="0" err="1" smtClean="0">
                <a:latin typeface="Graphik Medium" panose="020B0603030202060203" pitchFamily="34" charset="0"/>
              </a:rPr>
              <a:t>aaaa</a:t>
            </a:r>
            <a:endParaRPr lang="es-MX" sz="1100" dirty="0">
              <a:latin typeface="Graphik Medium" panose="020B06030302020602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18530" y="4159658"/>
            <a:ext cx="2883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Graphik Medium" panose="020B0603030202060203" pitchFamily="34" charset="0"/>
              </a:rPr>
              <a:t>Fecha de cierre:       </a:t>
            </a:r>
            <a:r>
              <a:rPr lang="es-MX" sz="1100" dirty="0" err="1" smtClean="0">
                <a:latin typeface="Graphik Medium" panose="020B0603030202060203" pitchFamily="34" charset="0"/>
              </a:rPr>
              <a:t>dd</a:t>
            </a:r>
            <a:r>
              <a:rPr lang="es-MX" sz="1100" dirty="0" smtClean="0">
                <a:latin typeface="Graphik Medium" panose="020B0603030202060203" pitchFamily="34" charset="0"/>
              </a:rPr>
              <a:t> mm </a:t>
            </a:r>
            <a:r>
              <a:rPr lang="es-MX" sz="1100" dirty="0" err="1" smtClean="0">
                <a:latin typeface="Graphik Medium" panose="020B0603030202060203" pitchFamily="34" charset="0"/>
              </a:rPr>
              <a:t>aaaa</a:t>
            </a:r>
            <a:endParaRPr lang="es-MX" sz="1100" dirty="0">
              <a:latin typeface="Graphik Medium" panose="020B0603030202060203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526965" y="3806509"/>
            <a:ext cx="28839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Graphik Medium" panose="020B0603030202060203" pitchFamily="34" charset="0"/>
              </a:rPr>
              <a:t>Núm. de expedientes:</a:t>
            </a:r>
          </a:p>
          <a:p>
            <a:endParaRPr lang="es-MX" sz="300" dirty="0" smtClean="0">
              <a:latin typeface="Graphik Medium" panose="020B0603030202060203" pitchFamily="34" charset="0"/>
            </a:endParaRPr>
          </a:p>
          <a:p>
            <a:r>
              <a:rPr lang="es-MX" sz="1400" dirty="0" smtClean="0">
                <a:latin typeface="Graphik Medium" panose="020B0603030202060203" pitchFamily="34" charset="0"/>
              </a:rPr>
              <a:t>Núm. de hojas:</a:t>
            </a:r>
            <a:endParaRPr lang="es-MX" dirty="0">
              <a:latin typeface="Graphik Medium" panose="020B06030302020602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18530" y="4663694"/>
            <a:ext cx="5925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Graphik Medium" panose="020B0603030202060203" pitchFamily="34" charset="0"/>
              </a:rPr>
              <a:t>Fundamento legal:</a:t>
            </a:r>
            <a:endParaRPr lang="es-MX" dirty="0">
              <a:latin typeface="Graphik Medium" panose="020B0603030202060203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73292" y="5212417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Valor documental primario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2540034" y="5213023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Valor documental secundario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564883" y="5212387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Clasificación de la información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06278" y="5507424"/>
            <a:ext cx="186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Administrativo </a:t>
            </a:r>
          </a:p>
          <a:p>
            <a:endParaRPr lang="es-MX" sz="5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Fiscal </a:t>
            </a:r>
          </a:p>
          <a:p>
            <a:endParaRPr lang="es-MX" sz="4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Legal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2549885" y="5503078"/>
            <a:ext cx="186985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Informativo </a:t>
            </a:r>
          </a:p>
          <a:p>
            <a:endParaRPr lang="es-MX" sz="500" dirty="0">
              <a:latin typeface="Graphik Medium" panose="020B0603030202060203" pitchFamily="34" charset="0"/>
            </a:endParaRPr>
          </a:p>
          <a:p>
            <a:r>
              <a:rPr lang="es-MX" sz="900" dirty="0" err="1" smtClean="0">
                <a:latin typeface="Graphik Medium" panose="020B0603030202060203" pitchFamily="34" charset="0"/>
              </a:rPr>
              <a:t>Evidencial</a:t>
            </a:r>
            <a:endParaRPr lang="es-MX" sz="900" dirty="0" smtClean="0">
              <a:latin typeface="Graphik Medium" panose="020B0603030202060203" pitchFamily="34" charset="0"/>
            </a:endParaRPr>
          </a:p>
          <a:p>
            <a:endParaRPr lang="es-MX" sz="4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Testimonial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587028" y="5498562"/>
            <a:ext cx="18698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Publica</a:t>
            </a:r>
          </a:p>
          <a:p>
            <a:endParaRPr lang="es-MX" sz="6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Reservada</a:t>
            </a:r>
          </a:p>
          <a:p>
            <a:endParaRPr lang="es-MX" sz="5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Confidencial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743906" y="8018250"/>
            <a:ext cx="16722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809625"/>
            <a:r>
              <a:rPr lang="es-MX" sz="900" dirty="0" smtClean="0">
                <a:solidFill>
                  <a:prstClr val="black"/>
                </a:solidFill>
                <a:latin typeface="Graphik Medium" panose="020B0603030202060203" pitchFamily="34" charset="0"/>
              </a:rPr>
              <a:t>1	</a:t>
            </a:r>
            <a:r>
              <a:rPr lang="es-MX" sz="900" dirty="0" err="1" smtClean="0">
                <a:solidFill>
                  <a:prstClr val="black"/>
                </a:solidFill>
                <a:latin typeface="Graphik Medium" panose="020B0603030202060203" pitchFamily="34" charset="0"/>
              </a:rPr>
              <a:t>dd</a:t>
            </a:r>
            <a:r>
              <a:rPr lang="es-MX" sz="900" dirty="0" smtClean="0">
                <a:solidFill>
                  <a:prstClr val="black"/>
                </a:solidFill>
                <a:latin typeface="Graphik Medium" panose="020B0603030202060203" pitchFamily="34" charset="0"/>
              </a:rPr>
              <a:t> 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mm </a:t>
            </a:r>
            <a:r>
              <a:rPr lang="es-MX" sz="900" dirty="0" err="1" smtClean="0">
                <a:solidFill>
                  <a:prstClr val="black"/>
                </a:solidFill>
                <a:latin typeface="Graphik Medium" panose="020B0603030202060203" pitchFamily="34" charset="0"/>
              </a:rPr>
              <a:t>aaaa</a:t>
            </a:r>
            <a:endParaRPr lang="es-MX" sz="900" dirty="0" smtClean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lvl="0" defTabSz="809625"/>
            <a:endParaRPr lang="es-MX" sz="600" dirty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defTabSz="809625"/>
            <a:r>
              <a:rPr lang="es-MX" sz="900" dirty="0" smtClean="0">
                <a:solidFill>
                  <a:prstClr val="black"/>
                </a:solidFill>
                <a:latin typeface="Graphik Medium" panose="020B0603030202060203" pitchFamily="34" charset="0"/>
              </a:rPr>
              <a:t>2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	</a:t>
            </a:r>
            <a:r>
              <a:rPr lang="es-MX" sz="900" dirty="0" err="1">
                <a:solidFill>
                  <a:prstClr val="black"/>
                </a:solidFill>
                <a:latin typeface="Graphik Medium" panose="020B0603030202060203" pitchFamily="34" charset="0"/>
              </a:rPr>
              <a:t>dd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 mm </a:t>
            </a:r>
            <a:r>
              <a:rPr lang="es-MX" sz="900" dirty="0" err="1">
                <a:solidFill>
                  <a:prstClr val="black"/>
                </a:solidFill>
                <a:latin typeface="Graphik Medium" panose="020B0603030202060203" pitchFamily="34" charset="0"/>
              </a:rPr>
              <a:t>aaaa</a:t>
            </a:r>
            <a:endParaRPr lang="es-MX" sz="900" dirty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lvl="0" defTabSz="809625"/>
            <a:endParaRPr lang="es-MX" sz="400" dirty="0" smtClean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defTabSz="809625"/>
            <a:r>
              <a:rPr lang="es-MX" sz="900" dirty="0" smtClean="0">
                <a:solidFill>
                  <a:prstClr val="black"/>
                </a:solidFill>
                <a:latin typeface="Graphik Medium" panose="020B0603030202060203" pitchFamily="34" charset="0"/>
              </a:rPr>
              <a:t>3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	</a:t>
            </a:r>
            <a:r>
              <a:rPr lang="es-MX" sz="900" dirty="0" err="1">
                <a:solidFill>
                  <a:prstClr val="black"/>
                </a:solidFill>
                <a:latin typeface="Graphik Medium" panose="020B0603030202060203" pitchFamily="34" charset="0"/>
              </a:rPr>
              <a:t>dd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 mm </a:t>
            </a:r>
            <a:r>
              <a:rPr lang="es-MX" sz="900" dirty="0" err="1">
                <a:solidFill>
                  <a:prstClr val="black"/>
                </a:solidFill>
                <a:latin typeface="Graphik Medium" panose="020B0603030202060203" pitchFamily="34" charset="0"/>
              </a:rPr>
              <a:t>aaaa</a:t>
            </a:r>
            <a:endParaRPr lang="es-MX" sz="900" dirty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lvl="0" defTabSz="809625"/>
            <a:endParaRPr lang="es-MX" sz="900" dirty="0">
              <a:solidFill>
                <a:prstClr val="black"/>
              </a:solidFill>
              <a:latin typeface="Graphik Medium" panose="020B0603030202060203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600588" y="6409259"/>
            <a:ext cx="37275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Vigencia documental:</a:t>
            </a:r>
          </a:p>
          <a:p>
            <a:endParaRPr lang="es-MX" sz="600" dirty="0">
              <a:latin typeface="Graphik Medium" panose="020B0603030202060203" pitchFamily="34" charset="0"/>
            </a:endParaRPr>
          </a:p>
          <a:p>
            <a:pPr defTabSz="987425"/>
            <a:r>
              <a:rPr lang="es-MX" sz="900" dirty="0" smtClean="0">
                <a:latin typeface="Graphik Medium" panose="020B0603030202060203" pitchFamily="34" charset="0"/>
              </a:rPr>
              <a:t>En trámite                Años                 Concentración                      Años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55482" y="5562668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Rectángulo 41"/>
          <p:cNvSpPr/>
          <p:nvPr/>
        </p:nvSpPr>
        <p:spPr>
          <a:xfrm>
            <a:off x="1955482" y="576511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Rectángulo 42"/>
          <p:cNvSpPr/>
          <p:nvPr/>
        </p:nvSpPr>
        <p:spPr>
          <a:xfrm>
            <a:off x="1955482" y="596509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Rectángulo 43"/>
          <p:cNvSpPr/>
          <p:nvPr/>
        </p:nvSpPr>
        <p:spPr>
          <a:xfrm>
            <a:off x="4089082" y="5563033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Rectángulo 44"/>
          <p:cNvSpPr/>
          <p:nvPr/>
        </p:nvSpPr>
        <p:spPr>
          <a:xfrm>
            <a:off x="4089082" y="576548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Rectángulo 45"/>
          <p:cNvSpPr/>
          <p:nvPr/>
        </p:nvSpPr>
        <p:spPr>
          <a:xfrm>
            <a:off x="4089082" y="596546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Rectángulo 46"/>
          <p:cNvSpPr/>
          <p:nvPr/>
        </p:nvSpPr>
        <p:spPr>
          <a:xfrm>
            <a:off x="6133782" y="556703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Rectángulo 47"/>
          <p:cNvSpPr/>
          <p:nvPr/>
        </p:nvSpPr>
        <p:spPr>
          <a:xfrm>
            <a:off x="6133782" y="5769484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Rectángulo 48"/>
          <p:cNvSpPr/>
          <p:nvPr/>
        </p:nvSpPr>
        <p:spPr>
          <a:xfrm>
            <a:off x="6133782" y="5969464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Rectángulo 49"/>
          <p:cNvSpPr/>
          <p:nvPr/>
        </p:nvSpPr>
        <p:spPr>
          <a:xfrm>
            <a:off x="2836644" y="807443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Rectángulo 50"/>
          <p:cNvSpPr/>
          <p:nvPr/>
        </p:nvSpPr>
        <p:spPr>
          <a:xfrm>
            <a:off x="2836644" y="8276879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Rectángulo 51"/>
          <p:cNvSpPr/>
          <p:nvPr/>
        </p:nvSpPr>
        <p:spPr>
          <a:xfrm>
            <a:off x="2836644" y="8476859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CuadroTexto 52"/>
          <p:cNvSpPr txBox="1"/>
          <p:nvPr/>
        </p:nvSpPr>
        <p:spPr>
          <a:xfrm>
            <a:off x="598515" y="7086057"/>
            <a:ext cx="33626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Ubicación física del expediente: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4541085" y="6433753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Observaciones: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1514002" y="7747736"/>
            <a:ext cx="1035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Destino final :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3763182" y="7748355"/>
            <a:ext cx="17683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Fecha(s) de consulta 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511881" y="8046983"/>
            <a:ext cx="186985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Baja </a:t>
            </a:r>
          </a:p>
          <a:p>
            <a:endParaRPr lang="es-MX" sz="500" dirty="0" smtClean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Archivo histórico </a:t>
            </a:r>
          </a:p>
          <a:p>
            <a:endParaRPr lang="es-MX" sz="4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Muestreo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6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57"/>
          <p:cNvSpPr/>
          <p:nvPr/>
        </p:nvSpPr>
        <p:spPr>
          <a:xfrm flipH="1">
            <a:off x="1823703" y="73837"/>
            <a:ext cx="2633995" cy="9000000"/>
          </a:xfrm>
          <a:prstGeom prst="rect">
            <a:avLst/>
          </a:prstGeom>
          <a:noFill/>
          <a:ln w="104775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CuadroTexto 58"/>
          <p:cNvSpPr txBox="1"/>
          <p:nvPr/>
        </p:nvSpPr>
        <p:spPr>
          <a:xfrm rot="16200000">
            <a:off x="727313" y="4199421"/>
            <a:ext cx="4890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rPr>
              <a:t>CÓDIGO DEL EXPEDIENTE</a:t>
            </a:r>
          </a:p>
          <a:p>
            <a:pPr algn="ctr"/>
            <a:endParaRPr lang="es-MX" sz="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Graphik Medium" panose="020B0603030202060203" pitchFamily="34" charset="0"/>
            </a:endParaRPr>
          </a:p>
          <a:p>
            <a:pPr algn="ctr"/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rPr>
              <a:t>TITULO DEL EXPEDIENTE </a:t>
            </a: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  <a:latin typeface="Graphik Medium" panose="020B0603030202060203" pitchFamily="34" charset="0"/>
            </a:endParaRPr>
          </a:p>
        </p:txBody>
      </p:sp>
      <p:grpSp>
        <p:nvGrpSpPr>
          <p:cNvPr id="60" name="Grupo 59"/>
          <p:cNvGrpSpPr/>
          <p:nvPr/>
        </p:nvGrpSpPr>
        <p:grpSpPr>
          <a:xfrm>
            <a:off x="2120022" y="318760"/>
            <a:ext cx="3216679" cy="530914"/>
            <a:chOff x="724981" y="4924008"/>
            <a:chExt cx="1741218" cy="285048"/>
          </a:xfrm>
        </p:grpSpPr>
        <p:pic>
          <p:nvPicPr>
            <p:cNvPr id="61" name="Imagen 6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981" y="4955913"/>
              <a:ext cx="280814" cy="240158"/>
            </a:xfrm>
            <a:prstGeom prst="rect">
              <a:avLst/>
            </a:prstGeom>
          </p:spPr>
        </p:pic>
        <p:sp>
          <p:nvSpPr>
            <p:cNvPr id="62" name="CuadroTexto 61"/>
            <p:cNvSpPr txBox="1"/>
            <p:nvPr/>
          </p:nvSpPr>
          <p:spPr>
            <a:xfrm>
              <a:off x="1003400" y="4924008"/>
              <a:ext cx="1462799" cy="285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5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PROGRAMA DE </a:t>
              </a:r>
            </a:p>
            <a:p>
              <a:r>
                <a:rPr lang="es-MX" sz="95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CALIDAD INSTITUCIONAL </a:t>
              </a:r>
            </a:p>
            <a:p>
              <a:r>
                <a:rPr lang="es-MX" sz="95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Y MEJORA CONTINUA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039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2002558" y="2173035"/>
            <a:ext cx="2700000" cy="1440000"/>
            <a:chOff x="3050593" y="3472936"/>
            <a:chExt cx="2023058" cy="1067314"/>
          </a:xfrm>
        </p:grpSpPr>
        <p:sp>
          <p:nvSpPr>
            <p:cNvPr id="13" name="Rectángulo 12"/>
            <p:cNvSpPr/>
            <p:nvPr/>
          </p:nvSpPr>
          <p:spPr>
            <a:xfrm>
              <a:off x="3050593" y="3472936"/>
              <a:ext cx="2023058" cy="106731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3050593" y="3949700"/>
              <a:ext cx="2023058" cy="273050"/>
            </a:xfrm>
            <a:prstGeom prst="rect">
              <a:avLst/>
            </a:prstGeom>
            <a:solidFill>
              <a:srgbClr val="001F31"/>
            </a:solidFill>
            <a:ln w="31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latin typeface="Graphik Bold" panose="020B0803030202060203" pitchFamily="34" charset="0"/>
                </a:rPr>
                <a:t>PAPELERÍA</a:t>
              </a:r>
              <a:endParaRPr lang="es-MX" sz="1400" dirty="0">
                <a:latin typeface="Graphik Bold" panose="020B0803030202060203" pitchFamily="34" charset="0"/>
              </a:endParaRP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3619290" y="3519850"/>
              <a:ext cx="1089168" cy="256637"/>
              <a:chOff x="3615878" y="2329082"/>
              <a:chExt cx="1089168" cy="256637"/>
            </a:xfrm>
          </p:grpSpPr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15878" y="2363659"/>
                <a:ext cx="224266" cy="193371"/>
              </a:xfrm>
              <a:prstGeom prst="rect">
                <a:avLst/>
              </a:prstGeom>
            </p:spPr>
          </p:pic>
          <p:sp>
            <p:nvSpPr>
              <p:cNvPr id="17" name="CuadroTexto 16"/>
              <p:cNvSpPr txBox="1"/>
              <p:nvPr/>
            </p:nvSpPr>
            <p:spPr>
              <a:xfrm>
                <a:off x="3802795" y="2329082"/>
                <a:ext cx="902251" cy="256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PROGRAMA DE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CALIDAD INSTITUCIONAL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Y MEJORA CONTINUA</a:t>
                </a:r>
              </a:p>
            </p:txBody>
          </p:sp>
        </p:grpSp>
      </p:grpSp>
      <p:grpSp>
        <p:nvGrpSpPr>
          <p:cNvPr id="24" name="Grupo 23"/>
          <p:cNvGrpSpPr/>
          <p:nvPr/>
        </p:nvGrpSpPr>
        <p:grpSpPr>
          <a:xfrm>
            <a:off x="2002558" y="3722981"/>
            <a:ext cx="2700000" cy="1440000"/>
            <a:chOff x="3050593" y="3472936"/>
            <a:chExt cx="2023058" cy="1067314"/>
          </a:xfrm>
        </p:grpSpPr>
        <p:sp>
          <p:nvSpPr>
            <p:cNvPr id="25" name="Rectángulo 24"/>
            <p:cNvSpPr/>
            <p:nvPr/>
          </p:nvSpPr>
          <p:spPr>
            <a:xfrm>
              <a:off x="3050593" y="3472936"/>
              <a:ext cx="2023058" cy="106731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3050593" y="3949700"/>
              <a:ext cx="2023058" cy="273050"/>
            </a:xfrm>
            <a:prstGeom prst="rect">
              <a:avLst/>
            </a:prstGeom>
            <a:solidFill>
              <a:srgbClr val="001F31"/>
            </a:solidFill>
            <a:ln w="31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latin typeface="Graphik Bold" panose="020B0803030202060203" pitchFamily="34" charset="0"/>
                </a:rPr>
                <a:t>PERSONAL</a:t>
              </a:r>
              <a:endParaRPr lang="es-MX" sz="1400" dirty="0">
                <a:latin typeface="Graphik Bold" panose="020B0803030202060203" pitchFamily="34" charset="0"/>
              </a:endParaRPr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3619290" y="3519850"/>
              <a:ext cx="1089168" cy="256637"/>
              <a:chOff x="3615878" y="2329082"/>
              <a:chExt cx="1089168" cy="256637"/>
            </a:xfrm>
          </p:grpSpPr>
          <p:pic>
            <p:nvPicPr>
              <p:cNvPr id="28" name="Imagen 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15878" y="2363659"/>
                <a:ext cx="224266" cy="193371"/>
              </a:xfrm>
              <a:prstGeom prst="rect">
                <a:avLst/>
              </a:prstGeom>
            </p:spPr>
          </p:pic>
          <p:sp>
            <p:nvSpPr>
              <p:cNvPr id="29" name="CuadroTexto 28"/>
              <p:cNvSpPr txBox="1"/>
              <p:nvPr/>
            </p:nvSpPr>
            <p:spPr>
              <a:xfrm>
                <a:off x="3802795" y="2329082"/>
                <a:ext cx="902251" cy="256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PROGRAMA DE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CALIDAD INSTITUCIONAL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Y MEJORA CONTINUA</a:t>
                </a:r>
              </a:p>
            </p:txBody>
          </p:sp>
        </p:grpSp>
      </p:grpSp>
      <p:grpSp>
        <p:nvGrpSpPr>
          <p:cNvPr id="30" name="Grupo 29"/>
          <p:cNvGrpSpPr/>
          <p:nvPr/>
        </p:nvGrpSpPr>
        <p:grpSpPr>
          <a:xfrm>
            <a:off x="2002558" y="5272927"/>
            <a:ext cx="2700000" cy="1440000"/>
            <a:chOff x="3050593" y="3472936"/>
            <a:chExt cx="2023058" cy="1067314"/>
          </a:xfrm>
        </p:grpSpPr>
        <p:sp>
          <p:nvSpPr>
            <p:cNvPr id="31" name="Rectángulo 30"/>
            <p:cNvSpPr/>
            <p:nvPr/>
          </p:nvSpPr>
          <p:spPr>
            <a:xfrm>
              <a:off x="3050593" y="3472936"/>
              <a:ext cx="2023058" cy="106731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3050593" y="3949700"/>
              <a:ext cx="2023058" cy="273050"/>
            </a:xfrm>
            <a:prstGeom prst="rect">
              <a:avLst/>
            </a:prstGeom>
            <a:solidFill>
              <a:srgbClr val="001F31"/>
            </a:solidFill>
            <a:ln w="31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latin typeface="Graphik Bold" panose="020B0803030202060203" pitchFamily="34" charset="0"/>
                </a:rPr>
                <a:t>ARCHIVERO </a:t>
              </a:r>
              <a:endParaRPr lang="es-MX" sz="1400" dirty="0">
                <a:latin typeface="Graphik Bold" panose="020B0803030202060203" pitchFamily="34" charset="0"/>
              </a:endParaRPr>
            </a:p>
          </p:txBody>
        </p:sp>
        <p:grpSp>
          <p:nvGrpSpPr>
            <p:cNvPr id="33" name="Grupo 32"/>
            <p:cNvGrpSpPr/>
            <p:nvPr/>
          </p:nvGrpSpPr>
          <p:grpSpPr>
            <a:xfrm>
              <a:off x="3619290" y="3519850"/>
              <a:ext cx="1089168" cy="256637"/>
              <a:chOff x="3615878" y="2329082"/>
              <a:chExt cx="1089168" cy="256637"/>
            </a:xfrm>
          </p:grpSpPr>
          <p:pic>
            <p:nvPicPr>
              <p:cNvPr id="34" name="Imagen 3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15878" y="2363659"/>
                <a:ext cx="224266" cy="193371"/>
              </a:xfrm>
              <a:prstGeom prst="rect">
                <a:avLst/>
              </a:prstGeom>
            </p:spPr>
          </p:pic>
          <p:sp>
            <p:nvSpPr>
              <p:cNvPr id="35" name="CuadroTexto 34"/>
              <p:cNvSpPr txBox="1"/>
              <p:nvPr/>
            </p:nvSpPr>
            <p:spPr>
              <a:xfrm>
                <a:off x="3802795" y="2329082"/>
                <a:ext cx="902251" cy="256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PROGRAMA DE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CALIDAD INSTITUCIONAL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Y MEJORA CONTINUA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59381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</TotalTime>
  <Words>366</Words>
  <Application>Microsoft Office PowerPoint</Application>
  <PresentationFormat>Carta (216 x 279 mm)</PresentationFormat>
  <Paragraphs>157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Graphik Black</vt:lpstr>
      <vt:lpstr>Graphik Bold</vt:lpstr>
      <vt:lpstr>Graphik Medium</vt:lpstr>
      <vt:lpstr>Graphik 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SILVINA PAULIN TORRES</cp:lastModifiedBy>
  <cp:revision>30</cp:revision>
  <cp:lastPrinted>2016-12-13T16:48:24Z</cp:lastPrinted>
  <dcterms:created xsi:type="dcterms:W3CDTF">2016-10-18T20:35:24Z</dcterms:created>
  <dcterms:modified xsi:type="dcterms:W3CDTF">2017-06-14T15:16:16Z</dcterms:modified>
</cp:coreProperties>
</file>